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16"/>
  </p:notesMasterIdLst>
  <p:handoutMasterIdLst>
    <p:handoutMasterId r:id="rId17"/>
  </p:handoutMasterIdLst>
  <p:sldIdLst>
    <p:sldId id="292" r:id="rId5"/>
    <p:sldId id="259" r:id="rId6"/>
    <p:sldId id="444" r:id="rId7"/>
    <p:sldId id="257" r:id="rId8"/>
    <p:sldId id="256" r:id="rId9"/>
    <p:sldId id="260" r:id="rId10"/>
    <p:sldId id="262" r:id="rId11"/>
    <p:sldId id="261" r:id="rId12"/>
    <p:sldId id="263" r:id="rId13"/>
    <p:sldId id="264" r:id="rId14"/>
    <p:sldId id="293" r:id="rId15"/>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F6F"/>
    <a:srgbClr val="00ACB6"/>
    <a:srgbClr val="013D61"/>
    <a:srgbClr val="F3703A"/>
    <a:srgbClr val="515083"/>
    <a:srgbClr val="2F305C"/>
    <a:srgbClr val="3C4798"/>
    <a:srgbClr val="E68637"/>
    <a:srgbClr val="F6A287"/>
    <a:srgbClr val="E98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25" autoAdjust="0"/>
    <p:restoredTop sz="94639" autoAdjust="0"/>
  </p:normalViewPr>
  <p:slideViewPr>
    <p:cSldViewPr snapToGrid="0">
      <p:cViewPr varScale="1">
        <p:scale>
          <a:sx n="77" d="100"/>
          <a:sy n="77" d="100"/>
        </p:scale>
        <p:origin x="208" y="1200"/>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07/05/25</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07/05/25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07/05/25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07/05/25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07/05/25</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07/05/25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07/05/25</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07/05/25</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07/05/25</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07/05/25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5D945A0D-0BC2-5D67-1B64-3021BAD7B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38" y="0"/>
            <a:ext cx="5018088"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BAA7AC-0002-C02B-9D5E-E7C37593A7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0FB3182-DD64-4616-8C70-8F63BD08B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80F1A20-8688-99D0-11FB-F3F63CA2BC5A}"/>
              </a:ext>
            </a:extLst>
          </p:cNvPr>
          <p:cNvSpPr>
            <a:spLocks noGrp="1"/>
          </p:cNvSpPr>
          <p:nvPr>
            <p:ph type="dt" sz="half" idx="10"/>
          </p:nvPr>
        </p:nvSpPr>
        <p:spPr/>
        <p:txBody>
          <a:bodyPr/>
          <a:lstStyle/>
          <a:p>
            <a:fld id="{7AAA6F37-04FF-E446-B19F-6C6CFD47DE2B}" type="datetimeFigureOut">
              <a:rPr lang="it-IT" smtClean="0"/>
              <a:t>07/05/25</a:t>
            </a:fld>
            <a:endParaRPr lang="it-IT"/>
          </a:p>
        </p:txBody>
      </p:sp>
      <p:sp>
        <p:nvSpPr>
          <p:cNvPr id="5" name="Segnaposto piè di pagina 4">
            <a:extLst>
              <a:ext uri="{FF2B5EF4-FFF2-40B4-BE49-F238E27FC236}">
                <a16:creationId xmlns:a16="http://schemas.microsoft.com/office/drawing/2014/main" id="{EB91CA6A-DD97-5FD6-B4B9-B0F36EAACA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FFADF9-9ADE-7B66-29F8-AC8DECA13AA5}"/>
              </a:ext>
            </a:extLst>
          </p:cNvPr>
          <p:cNvSpPr>
            <a:spLocks noGrp="1"/>
          </p:cNvSpPr>
          <p:nvPr>
            <p:ph type="sldNum" sz="quarter" idx="12"/>
          </p:nvPr>
        </p:nvSpPr>
        <p:spPr/>
        <p:txBody>
          <a:bodyPr/>
          <a:lstStyle/>
          <a:p>
            <a:fld id="{6AA27BAE-9F99-6945-9A3D-7545C9A4F886}" type="slidenum">
              <a:rPr lang="it-IT" smtClean="0"/>
              <a:t>‹N›</a:t>
            </a:fld>
            <a:endParaRPr lang="it-IT"/>
          </a:p>
        </p:txBody>
      </p:sp>
    </p:spTree>
    <p:extLst>
      <p:ext uri="{BB962C8B-B14F-4D97-AF65-F5344CB8AC3E}">
        <p14:creationId xmlns:p14="http://schemas.microsoft.com/office/powerpoint/2010/main" val="3791974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82" name="Numero diapositiva"/>
          <p:cNvSpPr txBox="1">
            <a:spLocks noGrp="1"/>
          </p:cNvSpPr>
          <p:nvPr>
            <p:ph type="sldNum" sz="quarter" idx="2"/>
          </p:nvPr>
        </p:nvSpPr>
        <p:spPr>
          <a:xfrm>
            <a:off x="9997188" y="5556029"/>
            <a:ext cx="386651" cy="248886"/>
          </a:xfrm>
          <a:prstGeom prst="rect">
            <a:avLst/>
          </a:prstGeom>
        </p:spPr>
        <p:txBody>
          <a:bodyPr lIns="34289" tIns="34289" rIns="34289" bIns="34289"/>
          <a:lstStyle>
            <a:lvl1pPr defTabSz="914400"/>
          </a:lstStyle>
          <a:p>
            <a:fld id="{86CB4B4D-7CA3-9044-876B-883B54F8677D}" type="slidenum">
              <a:t>‹N›</a:t>
            </a:fld>
            <a:endParaRPr/>
          </a:p>
        </p:txBody>
      </p:sp>
    </p:spTree>
    <p:extLst>
      <p:ext uri="{BB962C8B-B14F-4D97-AF65-F5344CB8AC3E}">
        <p14:creationId xmlns:p14="http://schemas.microsoft.com/office/powerpoint/2010/main" val="29233779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07/05/25</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07/05/25</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07/05/25</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07/05/25</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90775C3D-C100-72AE-04FB-C04AC0D7DE43}"/>
              </a:ext>
            </a:extLst>
          </p:cNvPr>
          <p:cNvSpPr/>
          <p:nvPr userDrawn="1"/>
        </p:nvSpPr>
        <p:spPr>
          <a:xfrm>
            <a:off x="0" y="6174807"/>
            <a:ext cx="12192000" cy="683193"/>
          </a:xfrm>
          <a:prstGeom prst="rect">
            <a:avLst/>
          </a:prstGeom>
          <a:solidFill>
            <a:srgbClr val="113F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Parallelogramma 14">
            <a:extLst>
              <a:ext uri="{FF2B5EF4-FFF2-40B4-BE49-F238E27FC236}">
                <a16:creationId xmlns:a16="http://schemas.microsoft.com/office/drawing/2014/main" id="{AF082EE3-41AA-4817-A1CC-C33DDB8F675F}"/>
              </a:ext>
            </a:extLst>
          </p:cNvPr>
          <p:cNvSpPr/>
          <p:nvPr userDrawn="1"/>
        </p:nvSpPr>
        <p:spPr>
          <a:xfrm>
            <a:off x="4434494" y="-124691"/>
            <a:ext cx="2857500" cy="6299498"/>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pic>
        <p:nvPicPr>
          <p:cNvPr id="7" name="Immagine 6">
            <a:extLst>
              <a:ext uri="{FF2B5EF4-FFF2-40B4-BE49-F238E27FC236}">
                <a16:creationId xmlns:a16="http://schemas.microsoft.com/office/drawing/2014/main" id="{B5E029AD-6703-A540-841D-BE7462E7B0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4807"/>
            <a:ext cx="3707476" cy="683193"/>
          </a:xfrm>
          <a:prstGeom prst="rect">
            <a:avLst/>
          </a:prstGeom>
        </p:spPr>
      </p:pic>
      <p:sp>
        <p:nvSpPr>
          <p:cNvPr id="9" name="Rettangolo 8">
            <a:extLst>
              <a:ext uri="{FF2B5EF4-FFF2-40B4-BE49-F238E27FC236}">
                <a16:creationId xmlns:a16="http://schemas.microsoft.com/office/drawing/2014/main" id="{D1867750-EA89-EFEA-40CB-4FA8E18FEF5A}"/>
              </a:ext>
            </a:extLst>
          </p:cNvPr>
          <p:cNvSpPr/>
          <p:nvPr userDrawn="1"/>
        </p:nvSpPr>
        <p:spPr>
          <a:xfrm rot="16200000">
            <a:off x="6073140" y="76728"/>
            <a:ext cx="45719" cy="12191999"/>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07/05/25</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 id="2147483728" r:id="rId21"/>
    <p:sldLayoutId id="2147483729" r:id="rId22"/>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07/s11695-016-2055-x" TargetMode="External"/><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979560" y="758952"/>
            <a:ext cx="5176120" cy="3227514"/>
          </a:xfrm>
        </p:spPr>
        <p:txBody>
          <a:bodyPr>
            <a:normAutofit/>
          </a:bodyPr>
          <a:lstStyle/>
          <a:p>
            <a:r>
              <a:rPr lang="it-IT" sz="2800" b="1" i="0" u="none" strike="noStrike" dirty="0">
                <a:solidFill>
                  <a:schemeClr val="tx1"/>
                </a:solidFill>
                <a:effectLst/>
                <a:latin typeface="Helvetica" pitchFamily="2" charset="0"/>
              </a:rPr>
              <a:t>CHIRURGIA METABOLICA E BARIATRICA. OPINIONI E PROSPETTIVE DAL MONDO DEI MEDICI</a:t>
            </a:r>
            <a:endParaRPr lang="it-IT" sz="2800" dirty="0">
              <a:solidFill>
                <a:schemeClr val="tx1"/>
              </a:solidFill>
            </a:endParaRP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096000" y="4508500"/>
            <a:ext cx="5547360" cy="1279652"/>
          </a:xfrm>
        </p:spPr>
        <p:txBody>
          <a:bodyPr>
            <a:normAutofit/>
          </a:bodyPr>
          <a:lstStyle/>
          <a:p>
            <a:r>
              <a:rPr lang="it-IT" sz="2800" b="1" dirty="0">
                <a:solidFill>
                  <a:srgbClr val="00ACB6"/>
                </a:solidFill>
              </a:rPr>
              <a:t>RELATORE: Daniele Di Pauli</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DC32018-1C3F-CC38-4CFF-CBF3D26D4A10}"/>
              </a:ext>
            </a:extLst>
          </p:cNvPr>
          <p:cNvSpPr>
            <a:spLocks noGrp="1"/>
          </p:cNvSpPr>
          <p:nvPr>
            <p:ph idx="4294967295"/>
          </p:nvPr>
        </p:nvSpPr>
        <p:spPr>
          <a:xfrm>
            <a:off x="5499847" y="498475"/>
            <a:ext cx="6692153" cy="4867275"/>
          </a:xfrm>
        </p:spPr>
        <p:txBody>
          <a:bodyPr anchor="ctr">
            <a:normAutofit/>
          </a:bodyPr>
          <a:lstStyle/>
          <a:p>
            <a:pPr marL="0" indent="0">
              <a:buNone/>
            </a:pPr>
            <a:r>
              <a:rPr lang="it-IT" b="0" i="0" u="none" strike="noStrike" dirty="0">
                <a:solidFill>
                  <a:srgbClr val="444444"/>
                </a:solidFill>
                <a:effectLst/>
                <a:latin typeface="Playfair Display" panose="020F0502020204030204" pitchFamily="34" charset="0"/>
              </a:rPr>
              <a:t>La libertà deriva dalla consapevolezza, la consapevolezza deriva dalla conoscenza, la conoscenza deriva (anche) dall’informazione, dallo studio e dalla lettura senza pregiudizi. (Stefano Nasetti)</a:t>
            </a:r>
          </a:p>
          <a:p>
            <a:endParaRPr lang="it-IT" dirty="0"/>
          </a:p>
        </p:txBody>
      </p:sp>
      <p:pic>
        <p:nvPicPr>
          <p:cNvPr id="4" name="Immagine 3" descr="Immagine che contiene muro, Viso umano, persona, vestiti&#10;&#10;Il contenuto generato dall'IA potrebbe non essere corretto.">
            <a:extLst>
              <a:ext uri="{FF2B5EF4-FFF2-40B4-BE49-F238E27FC236}">
                <a16:creationId xmlns:a16="http://schemas.microsoft.com/office/drawing/2014/main" id="{700F16EB-C779-3356-9889-AACAF1D28C61}"/>
              </a:ext>
            </a:extLst>
          </p:cNvPr>
          <p:cNvPicPr>
            <a:picLocks noChangeAspect="1"/>
          </p:cNvPicPr>
          <p:nvPr/>
        </p:nvPicPr>
        <p:blipFill>
          <a:blip r:embed="rId2">
            <a:extLst>
              <a:ext uri="{28A0092B-C50C-407E-A947-70E740481C1C}">
                <a14:useLocalDpi xmlns:a14="http://schemas.microsoft.com/office/drawing/2010/main" val="0"/>
              </a:ext>
            </a:extLst>
          </a:blip>
          <a:srcRect t="4751" r="-2" b="750"/>
          <a:stretch/>
        </p:blipFill>
        <p:spPr>
          <a:xfrm>
            <a:off x="0" y="0"/>
            <a:ext cx="4964024" cy="6254486"/>
          </a:xfrm>
          <a:prstGeom prst="rect">
            <a:avLst/>
          </a:prstGeom>
          <a:noFill/>
        </p:spPr>
      </p:pic>
    </p:spTree>
    <p:extLst>
      <p:ext uri="{BB962C8B-B14F-4D97-AF65-F5344CB8AC3E}">
        <p14:creationId xmlns:p14="http://schemas.microsoft.com/office/powerpoint/2010/main" val="80325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B1C0A0F-6669-7C0E-5A51-02CD98F1806F}"/>
              </a:ext>
            </a:extLst>
          </p:cNvPr>
          <p:cNvSpPr>
            <a:spLocks noGrp="1"/>
          </p:cNvSpPr>
          <p:nvPr>
            <p:ph type="title" idx="4294967295"/>
          </p:nvPr>
        </p:nvSpPr>
        <p:spPr>
          <a:xfrm>
            <a:off x="228600" y="287338"/>
            <a:ext cx="11963400" cy="1449387"/>
          </a:xfrm>
        </p:spPr>
        <p:txBody>
          <a:bodyPr/>
          <a:lstStyle/>
          <a:p>
            <a:r>
              <a:rPr lang="en-US" dirty="0"/>
              <a:t>La </a:t>
            </a:r>
            <a:r>
              <a:rPr lang="en-US" dirty="0" err="1"/>
              <a:t>chirurgia</a:t>
            </a:r>
            <a:r>
              <a:rPr lang="en-US" dirty="0"/>
              <a:t> </a:t>
            </a:r>
            <a:r>
              <a:rPr lang="en-US" dirty="0" err="1"/>
              <a:t>metabolica</a:t>
            </a:r>
            <a:r>
              <a:rPr lang="en-US" dirty="0"/>
              <a:t> </a:t>
            </a:r>
            <a:r>
              <a:rPr lang="en-US" dirty="0" err="1"/>
              <a:t>è</a:t>
            </a:r>
            <a:r>
              <a:rPr lang="en-US" dirty="0"/>
              <a:t> </a:t>
            </a:r>
            <a:r>
              <a:rPr lang="en-US" dirty="0" err="1"/>
              <a:t>sottoutilizzata</a:t>
            </a:r>
            <a:endParaRPr lang="en-US" dirty="0"/>
          </a:p>
        </p:txBody>
      </p:sp>
      <p:sp>
        <p:nvSpPr>
          <p:cNvPr id="3" name="Segnaposto contenuto 2">
            <a:extLst>
              <a:ext uri="{FF2B5EF4-FFF2-40B4-BE49-F238E27FC236}">
                <a16:creationId xmlns:a16="http://schemas.microsoft.com/office/drawing/2014/main" id="{C260A00A-4B47-4969-977F-0B609C6D2ECE}"/>
              </a:ext>
            </a:extLst>
          </p:cNvPr>
          <p:cNvSpPr>
            <a:spLocks noGrp="1"/>
          </p:cNvSpPr>
          <p:nvPr>
            <p:ph sz="half" idx="4294967295"/>
          </p:nvPr>
        </p:nvSpPr>
        <p:spPr>
          <a:xfrm>
            <a:off x="376518" y="2120900"/>
            <a:ext cx="5719482" cy="3748088"/>
          </a:xfrm>
        </p:spPr>
        <p:txBody>
          <a:bodyPr>
            <a:normAutofit fontScale="92500" lnSpcReduction="10000"/>
          </a:bodyPr>
          <a:lstStyle/>
          <a:p>
            <a:r>
              <a:rPr lang="it-IT" kern="0" dirty="0">
                <a:effectLst/>
              </a:rPr>
              <a:t>Nonostante la ricerca dimostri la sua efficacia, meno dell'1% dei candidati idonei in tutto il mondo si sottopone a chirurgia bariatrica/metabolica</a:t>
            </a:r>
          </a:p>
          <a:p>
            <a:r>
              <a:rPr lang="it-IT" kern="0" dirty="0"/>
              <a:t>2 fattori:</a:t>
            </a:r>
          </a:p>
          <a:p>
            <a:pPr marL="826008" lvl="3" indent="-342900">
              <a:buFont typeface="+mj-lt"/>
              <a:buAutoNum type="arabicPeriod"/>
            </a:pPr>
            <a:r>
              <a:rPr lang="it-IT" kern="0" dirty="0"/>
              <a:t>Stigma sul peso</a:t>
            </a:r>
          </a:p>
          <a:p>
            <a:pPr marL="826008" lvl="3" indent="-342900">
              <a:buFont typeface="+mj-lt"/>
              <a:buAutoNum type="arabicPeriod"/>
            </a:pPr>
            <a:r>
              <a:rPr lang="it-IT" kern="0" dirty="0"/>
              <a:t>Opinioni errate da parte dei professionisti della salute sulla sicurezza ed efficacia della chirurgia bariatrica/metabolica</a:t>
            </a:r>
          </a:p>
          <a:p>
            <a:pPr marL="483108" lvl="3" indent="0">
              <a:buNone/>
            </a:pPr>
            <a:endParaRPr lang="it-IT" sz="1050" b="0" i="0" u="none" strike="noStrike" dirty="0">
              <a:solidFill>
                <a:srgbClr val="1B1B1B"/>
              </a:solidFill>
              <a:effectLst/>
              <a:latin typeface="Cambria" panose="02040503050406030204" pitchFamily="18" charset="0"/>
            </a:endParaRPr>
          </a:p>
          <a:p>
            <a:pPr marL="117348" lvl="1" indent="0">
              <a:buNone/>
            </a:pPr>
            <a:r>
              <a:rPr lang="it-IT" sz="1000" b="0" i="0" u="none" strike="noStrike" dirty="0">
                <a:solidFill>
                  <a:srgbClr val="1B1B1B"/>
                </a:solidFill>
                <a:effectLst/>
              </a:rPr>
              <a:t>Ponce </a:t>
            </a:r>
            <a:r>
              <a:rPr lang="it-IT" sz="1000" b="0" i="0" u="none" strike="noStrike" dirty="0" err="1">
                <a:solidFill>
                  <a:srgbClr val="1B1B1B"/>
                </a:solidFill>
                <a:effectLst/>
              </a:rPr>
              <a:t>J</a:t>
            </a:r>
            <a:r>
              <a:rPr lang="it-IT" sz="1000" b="0" i="0" u="none" strike="noStrike" dirty="0">
                <a:solidFill>
                  <a:srgbClr val="1B1B1B"/>
                </a:solidFill>
                <a:effectLst/>
              </a:rPr>
              <a:t>, Nguyen NT, Hutter M, et al. American society for </a:t>
            </a:r>
            <a:r>
              <a:rPr lang="it-IT" sz="1000" b="0" i="0" u="none" strike="noStrike" dirty="0" err="1">
                <a:solidFill>
                  <a:srgbClr val="1B1B1B"/>
                </a:solidFill>
                <a:effectLst/>
              </a:rPr>
              <a:t>metabolic</a:t>
            </a:r>
            <a:r>
              <a:rPr lang="it-IT" sz="1000" b="0" i="0" u="none" strike="noStrike" dirty="0">
                <a:solidFill>
                  <a:srgbClr val="1B1B1B"/>
                </a:solidFill>
                <a:effectLst/>
              </a:rPr>
              <a:t> and </a:t>
            </a:r>
            <a:r>
              <a:rPr lang="it-IT" sz="1000" b="0" i="0" u="none" strike="noStrike" dirty="0" err="1">
                <a:solidFill>
                  <a:srgbClr val="1B1B1B"/>
                </a:solidFill>
                <a:effectLst/>
              </a:rPr>
              <a:t>bariatric</a:t>
            </a:r>
            <a:r>
              <a:rPr lang="it-IT" sz="1000" b="0" i="0" u="none" strike="noStrike" dirty="0">
                <a:solidFill>
                  <a:srgbClr val="1B1B1B"/>
                </a:solidFill>
                <a:effectLst/>
              </a:rPr>
              <a:t> surgery </a:t>
            </a:r>
            <a:r>
              <a:rPr lang="it-IT" sz="1000" b="0" i="0" u="none" strike="noStrike" dirty="0" err="1">
                <a:solidFill>
                  <a:srgbClr val="1B1B1B"/>
                </a:solidFill>
                <a:effectLst/>
              </a:rPr>
              <a:t>estimation</a:t>
            </a:r>
            <a:r>
              <a:rPr lang="it-IT" sz="1000" b="0" i="0" u="none" strike="noStrike" dirty="0">
                <a:solidFill>
                  <a:srgbClr val="1B1B1B"/>
                </a:solidFill>
                <a:effectLst/>
              </a:rPr>
              <a:t> of </a:t>
            </a:r>
            <a:r>
              <a:rPr lang="it-IT" sz="1000" b="0" i="0" u="none" strike="noStrike" dirty="0" err="1">
                <a:solidFill>
                  <a:srgbClr val="1B1B1B"/>
                </a:solidFill>
                <a:effectLst/>
              </a:rPr>
              <a:t>bariatric</a:t>
            </a:r>
            <a:r>
              <a:rPr lang="it-IT" sz="1000" b="0" i="0" u="none" strike="noStrike" dirty="0">
                <a:solidFill>
                  <a:srgbClr val="1B1B1B"/>
                </a:solidFill>
                <a:effectLst/>
              </a:rPr>
              <a:t> surgery </a:t>
            </a:r>
            <a:r>
              <a:rPr lang="it-IT" sz="1000" b="0" i="0" u="none" strike="noStrike" dirty="0" err="1">
                <a:solidFill>
                  <a:srgbClr val="1B1B1B"/>
                </a:solidFill>
                <a:effectLst/>
              </a:rPr>
              <a:t>procedures</a:t>
            </a:r>
            <a:r>
              <a:rPr lang="it-IT" sz="1000" b="0" i="0" u="none" strike="noStrike" dirty="0">
                <a:solidFill>
                  <a:srgbClr val="1B1B1B"/>
                </a:solidFill>
                <a:effectLst/>
              </a:rPr>
              <a:t> in the United States, 2011–2014. Surgery for </a:t>
            </a:r>
            <a:r>
              <a:rPr lang="it-IT" sz="1000" b="0" i="0" u="none" strike="noStrike" dirty="0" err="1">
                <a:solidFill>
                  <a:srgbClr val="1B1B1B"/>
                </a:solidFill>
                <a:effectLst/>
              </a:rPr>
              <a:t>Obesity</a:t>
            </a:r>
            <a:r>
              <a:rPr lang="it-IT" sz="1000" b="0" i="0" u="none" strike="noStrike" dirty="0">
                <a:solidFill>
                  <a:srgbClr val="1B1B1B"/>
                </a:solidFill>
                <a:effectLst/>
              </a:rPr>
              <a:t> and </a:t>
            </a:r>
            <a:r>
              <a:rPr lang="it-IT" sz="1000" b="0" i="0" u="none" strike="noStrike" dirty="0" err="1">
                <a:solidFill>
                  <a:srgbClr val="1B1B1B"/>
                </a:solidFill>
                <a:effectLst/>
              </a:rPr>
              <a:t>Related</a:t>
            </a:r>
            <a:r>
              <a:rPr lang="it-IT" sz="1000" b="0" i="0" u="none" strike="noStrike" dirty="0">
                <a:solidFill>
                  <a:srgbClr val="1B1B1B"/>
                </a:solidFill>
                <a:effectLst/>
              </a:rPr>
              <a:t> </a:t>
            </a:r>
            <a:r>
              <a:rPr lang="it-IT" sz="1000" b="0" i="0" u="none" strike="noStrike" dirty="0" err="1">
                <a:solidFill>
                  <a:srgbClr val="1B1B1B"/>
                </a:solidFill>
                <a:effectLst/>
              </a:rPr>
              <a:t>Diseases</a:t>
            </a:r>
            <a:r>
              <a:rPr lang="it-IT" sz="1000" b="0" i="0" u="none" strike="noStrike" dirty="0">
                <a:solidFill>
                  <a:srgbClr val="1B1B1B"/>
                </a:solidFill>
                <a:effectLst/>
              </a:rPr>
              <a:t>. 2015;11:1199–1200. </a:t>
            </a:r>
            <a:r>
              <a:rPr lang="it-IT" sz="1000" b="0" i="0" u="none" strike="noStrike" dirty="0" err="1">
                <a:solidFill>
                  <a:srgbClr val="1B1B1B"/>
                </a:solidFill>
                <a:effectLst/>
              </a:rPr>
              <a:t>doi</a:t>
            </a:r>
            <a:r>
              <a:rPr lang="it-IT" sz="1000" b="0" i="0" u="none" strike="noStrike" dirty="0">
                <a:solidFill>
                  <a:srgbClr val="1B1B1B"/>
                </a:solidFill>
                <a:effectLst/>
              </a:rPr>
              <a:t>: 10.1016/j.soard.2015.08.496.</a:t>
            </a:r>
            <a:endParaRPr lang="it-IT" sz="1000" kern="0" dirty="0"/>
          </a:p>
          <a:p>
            <a:pPr marL="117348" lvl="1" indent="0">
              <a:buNone/>
            </a:pPr>
            <a:r>
              <a:rPr lang="it-IT" sz="1000" b="0" i="0" u="none" strike="noStrike" dirty="0" err="1">
                <a:solidFill>
                  <a:srgbClr val="1B1B1B"/>
                </a:solidFill>
                <a:effectLst/>
              </a:rPr>
              <a:t>Gasoyan</a:t>
            </a:r>
            <a:r>
              <a:rPr lang="it-IT" sz="1000" b="0" i="0" u="none" strike="noStrike" dirty="0">
                <a:solidFill>
                  <a:srgbClr val="1B1B1B"/>
                </a:solidFill>
                <a:effectLst/>
              </a:rPr>
              <a:t> H, </a:t>
            </a:r>
            <a:r>
              <a:rPr lang="it-IT" sz="1000" b="0" i="0" u="none" strike="noStrike" dirty="0" err="1">
                <a:solidFill>
                  <a:srgbClr val="1B1B1B"/>
                </a:solidFill>
                <a:effectLst/>
              </a:rPr>
              <a:t>Tajeu</a:t>
            </a:r>
            <a:r>
              <a:rPr lang="it-IT" sz="1000" b="0" i="0" u="none" strike="noStrike" dirty="0">
                <a:solidFill>
                  <a:srgbClr val="1B1B1B"/>
                </a:solidFill>
                <a:effectLst/>
              </a:rPr>
              <a:t> G, </a:t>
            </a:r>
            <a:r>
              <a:rPr lang="it-IT" sz="1000" b="0" i="0" u="none" strike="noStrike" dirty="0" err="1">
                <a:solidFill>
                  <a:srgbClr val="1B1B1B"/>
                </a:solidFill>
                <a:effectLst/>
              </a:rPr>
              <a:t>Halpern</a:t>
            </a:r>
            <a:r>
              <a:rPr lang="it-IT" sz="1000" b="0" i="0" u="none" strike="noStrike" dirty="0">
                <a:solidFill>
                  <a:srgbClr val="1B1B1B"/>
                </a:solidFill>
                <a:effectLst/>
              </a:rPr>
              <a:t> MT, </a:t>
            </a:r>
            <a:r>
              <a:rPr lang="it-IT" sz="1000" b="0" i="0" u="none" strike="noStrike" dirty="0" err="1">
                <a:solidFill>
                  <a:srgbClr val="1B1B1B"/>
                </a:solidFill>
                <a:effectLst/>
              </a:rPr>
              <a:t>Sarwer</a:t>
            </a:r>
            <a:r>
              <a:rPr lang="it-IT" sz="1000" b="0" i="0" u="none" strike="noStrike" dirty="0">
                <a:solidFill>
                  <a:srgbClr val="1B1B1B"/>
                </a:solidFill>
                <a:effectLst/>
              </a:rPr>
              <a:t> DB. </a:t>
            </a:r>
            <a:r>
              <a:rPr lang="it-IT" sz="1000" b="0" i="0" u="none" strike="noStrike" dirty="0" err="1">
                <a:solidFill>
                  <a:srgbClr val="1B1B1B"/>
                </a:solidFill>
                <a:effectLst/>
              </a:rPr>
              <a:t>Reasons</a:t>
            </a:r>
            <a:r>
              <a:rPr lang="it-IT" sz="1000" b="0" i="0" u="none" strike="noStrike" dirty="0">
                <a:solidFill>
                  <a:srgbClr val="1B1B1B"/>
                </a:solidFill>
                <a:effectLst/>
              </a:rPr>
              <a:t> for </a:t>
            </a:r>
            <a:r>
              <a:rPr lang="it-IT" sz="1000" b="0" i="0" u="none" strike="noStrike" dirty="0" err="1">
                <a:solidFill>
                  <a:srgbClr val="1B1B1B"/>
                </a:solidFill>
                <a:effectLst/>
              </a:rPr>
              <a:t>underutilization</a:t>
            </a:r>
            <a:r>
              <a:rPr lang="it-IT" sz="1000" b="0" i="0" u="none" strike="noStrike" dirty="0">
                <a:solidFill>
                  <a:srgbClr val="1B1B1B"/>
                </a:solidFill>
                <a:effectLst/>
              </a:rPr>
              <a:t> of </a:t>
            </a:r>
            <a:r>
              <a:rPr lang="it-IT" sz="1000" b="0" i="0" u="none" strike="noStrike" dirty="0" err="1">
                <a:solidFill>
                  <a:srgbClr val="1B1B1B"/>
                </a:solidFill>
                <a:effectLst/>
              </a:rPr>
              <a:t>bariatric</a:t>
            </a:r>
            <a:r>
              <a:rPr lang="it-IT" sz="1000" b="0" i="0" u="none" strike="noStrike" dirty="0">
                <a:solidFill>
                  <a:srgbClr val="1B1B1B"/>
                </a:solidFill>
                <a:effectLst/>
              </a:rPr>
              <a:t> surgery: The </a:t>
            </a:r>
            <a:r>
              <a:rPr lang="it-IT" sz="1000" b="0" i="0" u="none" strike="noStrike" dirty="0" err="1">
                <a:solidFill>
                  <a:srgbClr val="1B1B1B"/>
                </a:solidFill>
                <a:effectLst/>
              </a:rPr>
              <a:t>role</a:t>
            </a:r>
            <a:r>
              <a:rPr lang="it-IT" sz="1000" b="0" i="0" u="none" strike="noStrike" dirty="0">
                <a:solidFill>
                  <a:srgbClr val="1B1B1B"/>
                </a:solidFill>
                <a:effectLst/>
              </a:rPr>
              <a:t> of insurance benefit design. </a:t>
            </a:r>
            <a:r>
              <a:rPr lang="it-IT" sz="1000" b="0" i="0" u="none" strike="noStrike" dirty="0" err="1">
                <a:solidFill>
                  <a:srgbClr val="1B1B1B"/>
                </a:solidFill>
                <a:effectLst/>
              </a:rPr>
              <a:t>Surg</a:t>
            </a:r>
            <a:r>
              <a:rPr lang="it-IT" sz="1000" b="0" i="0" u="none" strike="noStrike" dirty="0">
                <a:solidFill>
                  <a:srgbClr val="1B1B1B"/>
                </a:solidFill>
                <a:effectLst/>
              </a:rPr>
              <a:t> </a:t>
            </a:r>
            <a:r>
              <a:rPr lang="it-IT" sz="1000" b="0" i="0" u="none" strike="noStrike" dirty="0" err="1">
                <a:solidFill>
                  <a:srgbClr val="1B1B1B"/>
                </a:solidFill>
                <a:effectLst/>
              </a:rPr>
              <a:t>Obes</a:t>
            </a:r>
            <a:r>
              <a:rPr lang="it-IT" sz="1000" b="0" i="0" u="none" strike="noStrike" dirty="0">
                <a:solidFill>
                  <a:srgbClr val="1B1B1B"/>
                </a:solidFill>
                <a:effectLst/>
              </a:rPr>
              <a:t> </a:t>
            </a:r>
            <a:r>
              <a:rPr lang="it-IT" sz="1000" b="0" i="0" u="none" strike="noStrike" dirty="0" err="1">
                <a:solidFill>
                  <a:srgbClr val="1B1B1B"/>
                </a:solidFill>
                <a:effectLst/>
              </a:rPr>
              <a:t>Relat</a:t>
            </a:r>
            <a:r>
              <a:rPr lang="it-IT" sz="1000" b="0" i="0" u="none" strike="noStrike" dirty="0">
                <a:solidFill>
                  <a:srgbClr val="1B1B1B"/>
                </a:solidFill>
                <a:effectLst/>
              </a:rPr>
              <a:t> </a:t>
            </a:r>
            <a:r>
              <a:rPr lang="it-IT" sz="1000" b="0" i="0" u="none" strike="noStrike" dirty="0" err="1">
                <a:solidFill>
                  <a:srgbClr val="1B1B1B"/>
                </a:solidFill>
                <a:effectLst/>
              </a:rPr>
              <a:t>Dis</a:t>
            </a:r>
            <a:r>
              <a:rPr lang="it-IT" sz="1000" b="0" i="0" u="none" strike="noStrike" dirty="0">
                <a:solidFill>
                  <a:srgbClr val="1B1B1B"/>
                </a:solidFill>
                <a:effectLst/>
              </a:rPr>
              <a:t> 2019;15:146–51. 10.1016/j.soard.2018.10.005.</a:t>
            </a:r>
          </a:p>
          <a:p>
            <a:pPr marL="117348" lvl="1" indent="0">
              <a:buNone/>
            </a:pPr>
            <a:r>
              <a:rPr lang="it-IT" sz="1000" b="0" i="0" u="none" strike="noStrike" dirty="0" err="1">
                <a:solidFill>
                  <a:srgbClr val="1B1B1B"/>
                </a:solidFill>
                <a:effectLst/>
              </a:rPr>
              <a:t>Sarwer</a:t>
            </a:r>
            <a:r>
              <a:rPr lang="it-IT" sz="1000" b="0" i="0" u="none" strike="noStrike" dirty="0">
                <a:solidFill>
                  <a:srgbClr val="1B1B1B"/>
                </a:solidFill>
                <a:effectLst/>
              </a:rPr>
              <a:t> DB, </a:t>
            </a:r>
            <a:r>
              <a:rPr lang="it-IT" sz="1000" b="0" i="0" u="none" strike="noStrike" dirty="0" err="1">
                <a:solidFill>
                  <a:srgbClr val="1B1B1B"/>
                </a:solidFill>
                <a:effectLst/>
              </a:rPr>
              <a:t>Gasoyan</a:t>
            </a:r>
            <a:r>
              <a:rPr lang="it-IT" sz="1000" b="0" i="0" u="none" strike="noStrike" dirty="0">
                <a:solidFill>
                  <a:srgbClr val="1B1B1B"/>
                </a:solidFill>
                <a:effectLst/>
              </a:rPr>
              <a:t> H, </a:t>
            </a:r>
            <a:r>
              <a:rPr lang="it-IT" sz="1000" b="0" i="0" u="none" strike="noStrike" dirty="0" err="1">
                <a:solidFill>
                  <a:srgbClr val="1B1B1B"/>
                </a:solidFill>
                <a:effectLst/>
              </a:rPr>
              <a:t>Bauerle</a:t>
            </a:r>
            <a:r>
              <a:rPr lang="it-IT" sz="1000" b="0" i="0" u="none" strike="noStrike" dirty="0">
                <a:solidFill>
                  <a:srgbClr val="1B1B1B"/>
                </a:solidFill>
                <a:effectLst/>
              </a:rPr>
              <a:t> Bass </a:t>
            </a:r>
            <a:r>
              <a:rPr lang="it-IT" sz="1000" b="0" i="0" u="none" strike="noStrike" dirty="0" err="1">
                <a:solidFill>
                  <a:srgbClr val="1B1B1B"/>
                </a:solidFill>
                <a:effectLst/>
              </a:rPr>
              <a:t>S</a:t>
            </a:r>
            <a:r>
              <a:rPr lang="it-IT" sz="1000" b="0" i="0" u="none" strike="noStrike" dirty="0">
                <a:solidFill>
                  <a:srgbClr val="1B1B1B"/>
                </a:solidFill>
                <a:effectLst/>
              </a:rPr>
              <a:t>, Spitzer JC, </a:t>
            </a:r>
            <a:r>
              <a:rPr lang="it-IT" sz="1000" b="0" i="0" u="none" strike="noStrike" dirty="0" err="1">
                <a:solidFill>
                  <a:srgbClr val="1B1B1B"/>
                </a:solidFill>
                <a:effectLst/>
              </a:rPr>
              <a:t>Soans</a:t>
            </a:r>
            <a:r>
              <a:rPr lang="it-IT" sz="1000" b="0" i="0" u="none" strike="noStrike" dirty="0">
                <a:solidFill>
                  <a:srgbClr val="1B1B1B"/>
                </a:solidFill>
                <a:effectLst/>
              </a:rPr>
              <a:t> </a:t>
            </a:r>
            <a:r>
              <a:rPr lang="it-IT" sz="1000" b="0" i="0" u="none" strike="noStrike" dirty="0" err="1">
                <a:solidFill>
                  <a:srgbClr val="1B1B1B"/>
                </a:solidFill>
                <a:effectLst/>
              </a:rPr>
              <a:t>R</a:t>
            </a:r>
            <a:r>
              <a:rPr lang="it-IT" sz="1000" b="0" i="0" u="none" strike="noStrike" dirty="0">
                <a:solidFill>
                  <a:srgbClr val="1B1B1B"/>
                </a:solidFill>
                <a:effectLst/>
              </a:rPr>
              <a:t>, Rubin DJ. Ruolo del </a:t>
            </a:r>
            <a:r>
              <a:rPr lang="it-IT" sz="1000" b="0" i="0" u="none" strike="noStrike" dirty="0" err="1">
                <a:solidFill>
                  <a:srgbClr val="1B1B1B"/>
                </a:solidFill>
                <a:effectLst/>
              </a:rPr>
              <a:t>bias</a:t>
            </a:r>
            <a:r>
              <a:rPr lang="it-IT" sz="1000" b="0" i="0" u="none" strike="noStrike" dirty="0">
                <a:solidFill>
                  <a:srgbClr val="1B1B1B"/>
                </a:solidFill>
                <a:effectLst/>
              </a:rPr>
              <a:t> di peso e della comunicazione paziente-medico nel sottoutilizzo della chirurgia bariatrica. </a:t>
            </a:r>
            <a:r>
              <a:rPr lang="it-IT" sz="1000" b="0" i="0" u="none" strike="noStrike" dirty="0" err="1">
                <a:solidFill>
                  <a:srgbClr val="1B1B1B"/>
                </a:solidFill>
                <a:effectLst/>
              </a:rPr>
              <a:t>Surg</a:t>
            </a:r>
            <a:r>
              <a:rPr lang="it-IT" sz="1000" b="0" i="0" u="none" strike="noStrike" dirty="0">
                <a:solidFill>
                  <a:srgbClr val="1B1B1B"/>
                </a:solidFill>
                <a:effectLst/>
              </a:rPr>
              <a:t> </a:t>
            </a:r>
            <a:r>
              <a:rPr lang="it-IT" sz="1000" b="0" i="0" u="none" strike="noStrike" dirty="0" err="1">
                <a:solidFill>
                  <a:srgbClr val="1B1B1B"/>
                </a:solidFill>
                <a:effectLst/>
              </a:rPr>
              <a:t>Obes</a:t>
            </a:r>
            <a:r>
              <a:rPr lang="it-IT" sz="1000" b="0" i="0" u="none" strike="noStrike" dirty="0">
                <a:solidFill>
                  <a:srgbClr val="1B1B1B"/>
                </a:solidFill>
                <a:effectLst/>
              </a:rPr>
              <a:t> </a:t>
            </a:r>
            <a:r>
              <a:rPr lang="it-IT" sz="1000" b="0" i="0" u="none" strike="noStrike" dirty="0" err="1">
                <a:solidFill>
                  <a:srgbClr val="1B1B1B"/>
                </a:solidFill>
                <a:effectLst/>
              </a:rPr>
              <a:t>Relat</a:t>
            </a:r>
            <a:r>
              <a:rPr lang="it-IT" sz="1000" b="0" i="0" u="none" strike="noStrike" dirty="0">
                <a:solidFill>
                  <a:srgbClr val="1B1B1B"/>
                </a:solidFill>
                <a:effectLst/>
              </a:rPr>
              <a:t> </a:t>
            </a:r>
            <a:r>
              <a:rPr lang="it-IT" sz="1000" b="0" i="0" u="none" strike="noStrike" dirty="0" err="1">
                <a:solidFill>
                  <a:srgbClr val="1B1B1B"/>
                </a:solidFill>
                <a:effectLst/>
              </a:rPr>
              <a:t>Dis</a:t>
            </a:r>
            <a:r>
              <a:rPr lang="it-IT" sz="1000" b="0" i="0" u="none" strike="noStrike" dirty="0">
                <a:solidFill>
                  <a:srgbClr val="1B1B1B"/>
                </a:solidFill>
                <a:effectLst/>
              </a:rPr>
              <a:t>. 2021 Nov;17(11):1926-1932. </a:t>
            </a:r>
            <a:r>
              <a:rPr lang="it-IT" sz="1000" b="0" i="0" u="none" strike="noStrike" dirty="0" err="1">
                <a:solidFill>
                  <a:srgbClr val="1B1B1B"/>
                </a:solidFill>
                <a:effectLst/>
              </a:rPr>
              <a:t>doi</a:t>
            </a:r>
            <a:r>
              <a:rPr lang="it-IT" sz="1000" b="0" i="0" u="none" strike="noStrike" dirty="0">
                <a:solidFill>
                  <a:srgbClr val="1B1B1B"/>
                </a:solidFill>
                <a:effectLst/>
              </a:rPr>
              <a:t>: 10.1016/j.soard.2021.07.013</a:t>
            </a:r>
            <a:endParaRPr lang="it-IT" sz="1000" kern="0" dirty="0"/>
          </a:p>
          <a:p>
            <a:endParaRPr lang="it-IT" dirty="0"/>
          </a:p>
        </p:txBody>
      </p:sp>
      <p:pic>
        <p:nvPicPr>
          <p:cNvPr id="5" name="Immagine 4" descr="Immagine che contiene metallo, ruggine, rame&#10;&#10;Il contenuto generato dall'IA potrebbe non essere corretto.">
            <a:extLst>
              <a:ext uri="{FF2B5EF4-FFF2-40B4-BE49-F238E27FC236}">
                <a16:creationId xmlns:a16="http://schemas.microsoft.com/office/drawing/2014/main" id="{22AA78CA-427E-F187-FC38-608E7917B1A7}"/>
              </a:ext>
            </a:extLst>
          </p:cNvPr>
          <p:cNvPicPr>
            <a:picLocks noChangeAspect="1"/>
          </p:cNvPicPr>
          <p:nvPr/>
        </p:nvPicPr>
        <p:blipFill>
          <a:blip r:embed="rId2"/>
          <a:srcRect t="13609" b="33198"/>
          <a:stretch/>
        </p:blipFill>
        <p:spPr>
          <a:xfrm>
            <a:off x="6699720" y="2180793"/>
            <a:ext cx="5115762" cy="3628301"/>
          </a:xfrm>
          <a:prstGeom prst="rect">
            <a:avLst/>
          </a:prstGeom>
          <a:noFill/>
        </p:spPr>
      </p:pic>
    </p:spTree>
    <p:extLst>
      <p:ext uri="{BB962C8B-B14F-4D97-AF65-F5344CB8AC3E}">
        <p14:creationId xmlns:p14="http://schemas.microsoft.com/office/powerpoint/2010/main" val="147880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Obese individuals are highly stigmatized.…"/>
          <p:cNvSpPr txBox="1">
            <a:spLocks noGrp="1"/>
          </p:cNvSpPr>
          <p:nvPr>
            <p:ph type="body" sz="half" idx="4294967295"/>
          </p:nvPr>
        </p:nvSpPr>
        <p:spPr>
          <a:xfrm>
            <a:off x="743116" y="1011936"/>
            <a:ext cx="4798972" cy="5165027"/>
          </a:xfrm>
          <a:prstGeom prst="rect">
            <a:avLst/>
          </a:prstGeom>
        </p:spPr>
        <p:txBody>
          <a:bodyPr vert="horz" lIns="91440" tIns="45720" rIns="91440" bIns="45720" rtlCol="0">
            <a:normAutofit/>
          </a:bodyPr>
          <a:lstStyle/>
          <a:p>
            <a:pPr marL="0" indent="0">
              <a:spcBef>
                <a:spcPts val="1500"/>
              </a:spcBef>
              <a:buClr>
                <a:srgbClr val="663366"/>
              </a:buClr>
              <a:buSzTx/>
              <a:buNone/>
              <a:defRPr sz="7200">
                <a:solidFill>
                  <a:srgbClr val="B465BB"/>
                </a:solidFill>
                <a:latin typeface="Rockwell Bold"/>
                <a:ea typeface="Rockwell Bold"/>
                <a:cs typeface="Rockwell Bold"/>
                <a:sym typeface="Rockwell Bold"/>
              </a:defRPr>
            </a:pPr>
            <a:r>
              <a:rPr lang="en-US" sz="1600" dirty="0" err="1"/>
              <a:t>L’obesità</a:t>
            </a:r>
            <a:r>
              <a:rPr lang="en-US" sz="1600" dirty="0"/>
              <a:t> e le </a:t>
            </a:r>
            <a:r>
              <a:rPr lang="en-US" sz="1600" dirty="0" err="1"/>
              <a:t>persone</a:t>
            </a:r>
            <a:r>
              <a:rPr lang="en-US" sz="1600" dirty="0"/>
              <a:t> </a:t>
            </a:r>
            <a:r>
              <a:rPr lang="en-US" sz="1600" dirty="0" err="1"/>
              <a:t>affette</a:t>
            </a:r>
            <a:r>
              <a:rPr lang="en-US" sz="1600" dirty="0"/>
              <a:t> da </a:t>
            </a:r>
            <a:r>
              <a:rPr lang="en-US" sz="1600" dirty="0" err="1"/>
              <a:t>obesità</a:t>
            </a:r>
            <a:r>
              <a:rPr lang="en-US" sz="1600" dirty="0"/>
              <a:t> </a:t>
            </a:r>
            <a:r>
              <a:rPr lang="en-US" sz="1600" dirty="0" err="1"/>
              <a:t>sono</a:t>
            </a:r>
            <a:r>
              <a:rPr lang="en-US" sz="1600" dirty="0"/>
              <a:t> </a:t>
            </a:r>
            <a:r>
              <a:rPr lang="en-US" sz="1600" dirty="0" err="1"/>
              <a:t>altamente</a:t>
            </a:r>
            <a:r>
              <a:rPr lang="en-US" sz="1600" dirty="0"/>
              <a:t> </a:t>
            </a:r>
            <a:r>
              <a:rPr lang="en-US" sz="1600" dirty="0" err="1"/>
              <a:t>stigmatizzate</a:t>
            </a:r>
            <a:endParaRPr lang="en-US" sz="1600" dirty="0"/>
          </a:p>
          <a:p>
            <a:pPr marL="0" indent="0">
              <a:spcBef>
                <a:spcPts val="1500"/>
              </a:spcBef>
              <a:buClr>
                <a:srgbClr val="663366"/>
              </a:buClr>
              <a:buSzTx/>
              <a:buNone/>
              <a:defRPr sz="7200">
                <a:solidFill>
                  <a:srgbClr val="B465BB"/>
                </a:solidFill>
                <a:latin typeface="Rockwell Bold"/>
                <a:ea typeface="Rockwell Bold"/>
                <a:cs typeface="Rockwell Bold"/>
                <a:sym typeface="Rockwell Bold"/>
              </a:defRPr>
            </a:pPr>
            <a:r>
              <a:rPr lang="en-US" sz="1000" dirty="0"/>
              <a:t>Puhl &amp; Heuer 2009</a:t>
            </a:r>
          </a:p>
          <a:p>
            <a:pPr marL="0" indent="0">
              <a:spcBef>
                <a:spcPts val="1500"/>
              </a:spcBef>
              <a:buClr>
                <a:srgbClr val="663366"/>
              </a:buClr>
              <a:buSzTx/>
              <a:buNone/>
              <a:defRPr sz="7200">
                <a:solidFill>
                  <a:srgbClr val="B465BB"/>
                </a:solidFill>
                <a:latin typeface="Rockwell Bold"/>
                <a:ea typeface="Rockwell Bold"/>
                <a:cs typeface="Rockwell Bold"/>
                <a:sym typeface="Rockwell Bold"/>
              </a:defRPr>
            </a:pPr>
            <a:r>
              <a:rPr lang="en-US" sz="1600" dirty="0"/>
              <a:t>Le </a:t>
            </a:r>
            <a:r>
              <a:rPr lang="en-US" sz="1600" dirty="0" err="1"/>
              <a:t>persone</a:t>
            </a:r>
            <a:r>
              <a:rPr lang="en-US" sz="1600" dirty="0"/>
              <a:t> </a:t>
            </a:r>
            <a:r>
              <a:rPr lang="en-US" sz="1600" dirty="0" err="1"/>
              <a:t>affette</a:t>
            </a:r>
            <a:r>
              <a:rPr lang="en-US" sz="1600" dirty="0"/>
              <a:t> da </a:t>
            </a:r>
            <a:r>
              <a:rPr lang="en-US" sz="1600" dirty="0" err="1"/>
              <a:t>obesità</a:t>
            </a:r>
            <a:r>
              <a:rPr lang="en-US" sz="1600" dirty="0"/>
              <a:t> </a:t>
            </a:r>
            <a:r>
              <a:rPr lang="en-US" sz="1600" dirty="0" err="1"/>
              <a:t>sperimentano</a:t>
            </a:r>
            <a:r>
              <a:rPr lang="en-US" sz="1600" dirty="0"/>
              <a:t> </a:t>
            </a:r>
            <a:r>
              <a:rPr lang="en-US" sz="1600" dirty="0" err="1"/>
              <a:t>frequentemente</a:t>
            </a:r>
            <a:r>
              <a:rPr lang="en-US" sz="1600" dirty="0"/>
              <a:t> </a:t>
            </a:r>
            <a:r>
              <a:rPr lang="en-US" sz="1600" dirty="0" err="1"/>
              <a:t>svalutazione</a:t>
            </a:r>
            <a:r>
              <a:rPr lang="en-US" sz="1600" dirty="0"/>
              <a:t> </a:t>
            </a:r>
            <a:r>
              <a:rPr lang="en-US" sz="1600" dirty="0" err="1"/>
              <a:t>sociale</a:t>
            </a:r>
            <a:r>
              <a:rPr lang="en-US" sz="1600" dirty="0"/>
              <a:t>, </a:t>
            </a:r>
            <a:r>
              <a:rPr lang="en-US" sz="1600" dirty="0" err="1"/>
              <a:t>denigrazione</a:t>
            </a:r>
            <a:r>
              <a:rPr lang="en-US" sz="1600" dirty="0"/>
              <a:t> e </a:t>
            </a:r>
            <a:r>
              <a:rPr lang="en-US" sz="1600" dirty="0" err="1"/>
              <a:t>discriminazione</a:t>
            </a:r>
            <a:r>
              <a:rPr lang="en-US" sz="1600" dirty="0"/>
              <a:t> </a:t>
            </a:r>
          </a:p>
          <a:p>
            <a:pPr marL="0" indent="0">
              <a:spcBef>
                <a:spcPts val="1500"/>
              </a:spcBef>
              <a:buClr>
                <a:srgbClr val="663366"/>
              </a:buClr>
              <a:buSzTx/>
              <a:buNone/>
              <a:defRPr sz="7200">
                <a:solidFill>
                  <a:srgbClr val="B465BB"/>
                </a:solidFill>
                <a:latin typeface="Rockwell Bold"/>
                <a:ea typeface="Rockwell Bold"/>
                <a:cs typeface="Rockwell Bold"/>
                <a:sym typeface="Rockwell Bold"/>
              </a:defRPr>
            </a:pPr>
            <a:r>
              <a:rPr lang="en-US" sz="1000" dirty="0"/>
              <a:t>Rubino et al., 2020</a:t>
            </a:r>
          </a:p>
          <a:p>
            <a:pPr marL="0" indent="0">
              <a:spcBef>
                <a:spcPts val="1500"/>
              </a:spcBef>
              <a:buClr>
                <a:srgbClr val="663366"/>
              </a:buClr>
              <a:buSzTx/>
              <a:buNone/>
              <a:defRPr sz="7200">
                <a:solidFill>
                  <a:srgbClr val="B465BB"/>
                </a:solidFill>
                <a:latin typeface="Rockwell Bold"/>
                <a:ea typeface="Rockwell Bold"/>
                <a:cs typeface="Rockwell Bold"/>
                <a:sym typeface="Rockwell Bold"/>
              </a:defRPr>
            </a:pPr>
            <a:r>
              <a:rPr lang="en-US" sz="1600" dirty="0"/>
              <a:t>I </a:t>
            </a:r>
            <a:r>
              <a:rPr lang="en-US" sz="1600" dirty="0" err="1"/>
              <a:t>professionisti</a:t>
            </a:r>
            <a:r>
              <a:rPr lang="en-US" sz="1600" dirty="0"/>
              <a:t> </a:t>
            </a:r>
            <a:r>
              <a:rPr lang="en-US" sz="1600" dirty="0" err="1"/>
              <a:t>della</a:t>
            </a:r>
            <a:r>
              <a:rPr lang="en-US" sz="1600" dirty="0"/>
              <a:t> salute dopo </a:t>
            </a:r>
            <a:r>
              <a:rPr lang="en-US" sz="1600" dirty="0" err="1"/>
              <a:t>i</a:t>
            </a:r>
            <a:r>
              <a:rPr lang="en-US" sz="1600" dirty="0"/>
              <a:t> </a:t>
            </a:r>
            <a:r>
              <a:rPr lang="en-US" sz="1600" dirty="0" err="1"/>
              <a:t>famigliari</a:t>
            </a:r>
            <a:r>
              <a:rPr lang="en-US" sz="1600" dirty="0"/>
              <a:t> </a:t>
            </a:r>
            <a:r>
              <a:rPr lang="en-US" sz="1600" dirty="0" err="1"/>
              <a:t>sono</a:t>
            </a:r>
            <a:r>
              <a:rPr lang="en-US" sz="1600" dirty="0"/>
              <a:t> indicate come la Maggiore </a:t>
            </a:r>
            <a:r>
              <a:rPr lang="en-US" sz="1600" dirty="0" err="1"/>
              <a:t>fonte</a:t>
            </a:r>
            <a:r>
              <a:rPr lang="en-US" sz="1600" dirty="0"/>
              <a:t> di stigma</a:t>
            </a:r>
          </a:p>
          <a:p>
            <a:pPr marL="0" indent="0">
              <a:spcBef>
                <a:spcPts val="1500"/>
              </a:spcBef>
              <a:buClr>
                <a:srgbClr val="663366"/>
              </a:buClr>
              <a:buSzTx/>
              <a:buNone/>
              <a:defRPr sz="7200">
                <a:solidFill>
                  <a:srgbClr val="B465BB"/>
                </a:solidFill>
                <a:latin typeface="Rockwell Bold"/>
                <a:ea typeface="Rockwell Bold"/>
                <a:cs typeface="Rockwell Bold"/>
                <a:sym typeface="Rockwell Bold"/>
              </a:defRPr>
            </a:pPr>
            <a:r>
              <a:rPr lang="en-US" sz="1000" dirty="0"/>
              <a:t>Di Pauli, 2021, 2024</a:t>
            </a:r>
          </a:p>
        </p:txBody>
      </p:sp>
      <p:sp>
        <p:nvSpPr>
          <p:cNvPr id="2" name="Segnaposto numero diapositiva 1">
            <a:extLst>
              <a:ext uri="{FF2B5EF4-FFF2-40B4-BE49-F238E27FC236}">
                <a16:creationId xmlns:a16="http://schemas.microsoft.com/office/drawing/2014/main" id="{38465C73-46D4-DA8F-EE82-3A036F8D450A}"/>
              </a:ext>
            </a:extLst>
          </p:cNvPr>
          <p:cNvSpPr>
            <a:spLocks noGrp="1"/>
          </p:cNvSpPr>
          <p:nvPr>
            <p:ph type="sldNum" sz="quarter" idx="4294967295"/>
          </p:nvPr>
        </p:nvSpPr>
        <p:spPr>
          <a:xfrm>
            <a:off x="11804650" y="5556250"/>
            <a:ext cx="387350" cy="249238"/>
          </a:xfrm>
        </p:spPr>
        <p:txBody>
          <a:bodyPr/>
          <a:lstStyle/>
          <a:p>
            <a:fld id="{86CB4B4D-7CA3-9044-876B-883B54F8677D}" type="slidenum">
              <a:rPr lang="it-IT" smtClean="0"/>
              <a:t>3</a:t>
            </a:fld>
            <a:endParaRPr lang="it-IT"/>
          </a:p>
        </p:txBody>
      </p:sp>
      <p:pic>
        <p:nvPicPr>
          <p:cNvPr id="412" name="image.png" descr="image.png"/>
          <p:cNvPicPr>
            <a:picLocks noChangeAspect="1"/>
          </p:cNvPicPr>
          <p:nvPr/>
        </p:nvPicPr>
        <p:blipFill>
          <a:blip r:embed="rId2"/>
          <a:stretch>
            <a:fillRect/>
          </a:stretch>
        </p:blipFill>
        <p:spPr>
          <a:xfrm>
            <a:off x="6678739" y="829055"/>
            <a:ext cx="3989260" cy="4721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0AA3A03-AFC0-B350-B5BB-3551CEE13CF1}"/>
              </a:ext>
            </a:extLst>
          </p:cNvPr>
          <p:cNvSpPr>
            <a:spLocks noGrp="1"/>
          </p:cNvSpPr>
          <p:nvPr>
            <p:ph type="title" idx="4294967295"/>
          </p:nvPr>
        </p:nvSpPr>
        <p:spPr>
          <a:xfrm>
            <a:off x="0" y="287338"/>
            <a:ext cx="12192000" cy="966427"/>
          </a:xfrm>
        </p:spPr>
        <p:txBody>
          <a:bodyPr anchor="b">
            <a:normAutofit/>
          </a:bodyPr>
          <a:lstStyle/>
          <a:p>
            <a:r>
              <a:rPr lang="en-US" sz="4400" dirty="0" err="1"/>
              <a:t>Pregiudizi</a:t>
            </a:r>
            <a:r>
              <a:rPr lang="en-US" sz="4400" dirty="0"/>
              <a:t> verso la </a:t>
            </a:r>
            <a:r>
              <a:rPr lang="en-US" sz="4400" dirty="0" err="1"/>
              <a:t>chirurgia</a:t>
            </a:r>
            <a:r>
              <a:rPr lang="en-US" sz="4400" dirty="0"/>
              <a:t> </a:t>
            </a:r>
            <a:r>
              <a:rPr lang="en-US" sz="4400" dirty="0" err="1"/>
              <a:t>metabolica-bariatrica</a:t>
            </a:r>
            <a:endParaRPr lang="en-US" sz="4400" dirty="0"/>
          </a:p>
        </p:txBody>
      </p:sp>
      <p:pic>
        <p:nvPicPr>
          <p:cNvPr id="6" name="Immagine 5" descr="Immagine che contiene vestiti, Viso umano, persona, monocromatico&#10;&#10;Il contenuto generato dall'IA potrebbe non essere corretto.">
            <a:extLst>
              <a:ext uri="{FF2B5EF4-FFF2-40B4-BE49-F238E27FC236}">
                <a16:creationId xmlns:a16="http://schemas.microsoft.com/office/drawing/2014/main" id="{A83189E2-0370-B047-4D01-E70548C41719}"/>
              </a:ext>
            </a:extLst>
          </p:cNvPr>
          <p:cNvPicPr>
            <a:picLocks noChangeAspect="1"/>
          </p:cNvPicPr>
          <p:nvPr/>
        </p:nvPicPr>
        <p:blipFill>
          <a:blip r:embed="rId2"/>
          <a:srcRect r="1" b="39412"/>
          <a:stretch/>
        </p:blipFill>
        <p:spPr>
          <a:xfrm>
            <a:off x="261448" y="2036876"/>
            <a:ext cx="4639736" cy="3637039"/>
          </a:xfrm>
          <a:prstGeom prst="rect">
            <a:avLst/>
          </a:prstGeom>
          <a:noFill/>
        </p:spPr>
      </p:pic>
      <p:sp>
        <p:nvSpPr>
          <p:cNvPr id="3" name="CasellaDiTesto 2">
            <a:extLst>
              <a:ext uri="{FF2B5EF4-FFF2-40B4-BE49-F238E27FC236}">
                <a16:creationId xmlns:a16="http://schemas.microsoft.com/office/drawing/2014/main" id="{D6DB156B-E909-C632-94F2-78623D514D75}"/>
              </a:ext>
            </a:extLst>
          </p:cNvPr>
          <p:cNvSpPr txBox="1"/>
          <p:nvPr/>
        </p:nvSpPr>
        <p:spPr>
          <a:xfrm>
            <a:off x="5169408" y="2036877"/>
            <a:ext cx="6761144" cy="3665619"/>
          </a:xfrm>
          <a:prstGeom prst="rect">
            <a:avLst/>
          </a:prstGeom>
          <a:noFill/>
        </p:spPr>
        <p:txBody>
          <a:bodyPr wrap="square">
            <a:spAutoFit/>
          </a:bodyPr>
          <a:lstStyle/>
          <a:p>
            <a:pPr>
              <a:lnSpc>
                <a:spcPct val="90000"/>
              </a:lnSpc>
              <a:buNone/>
            </a:pPr>
            <a:r>
              <a:rPr lang="it-IT" sz="1800" dirty="0" err="1">
                <a:effectLst/>
              </a:rPr>
              <a:t>Bariatric</a:t>
            </a:r>
            <a:r>
              <a:rPr lang="it-IT" sz="1800" dirty="0">
                <a:effectLst/>
              </a:rPr>
              <a:t> surgery </a:t>
            </a:r>
            <a:r>
              <a:rPr lang="it-IT" sz="1800" dirty="0" err="1">
                <a:effectLst/>
              </a:rPr>
              <a:t>is</a:t>
            </a:r>
            <a:r>
              <a:rPr lang="it-IT" sz="1800" dirty="0">
                <a:effectLst/>
              </a:rPr>
              <a:t> </a:t>
            </a:r>
            <a:r>
              <a:rPr lang="it-IT" sz="1800" dirty="0" err="1">
                <a:effectLst/>
              </a:rPr>
              <a:t>stigmatized</a:t>
            </a:r>
            <a:r>
              <a:rPr lang="it-IT" sz="1800" dirty="0">
                <a:effectLst/>
              </a:rPr>
              <a:t> and </a:t>
            </a:r>
            <a:r>
              <a:rPr lang="it-IT" sz="1800" dirty="0" err="1">
                <a:effectLst/>
              </a:rPr>
              <a:t>viewed</a:t>
            </a:r>
            <a:r>
              <a:rPr lang="it-IT" sz="1800" dirty="0">
                <a:effectLst/>
              </a:rPr>
              <a:t> by</a:t>
            </a:r>
            <a:r>
              <a:rPr lang="it-IT" sz="1800" b="1" dirty="0">
                <a:effectLst/>
              </a:rPr>
              <a:t> </a:t>
            </a:r>
            <a:r>
              <a:rPr lang="it-IT" sz="1800" b="1" dirty="0" err="1">
                <a:effectLst/>
              </a:rPr>
              <a:t>patients</a:t>
            </a:r>
            <a:r>
              <a:rPr lang="it-IT" sz="1800" dirty="0">
                <a:effectLst/>
              </a:rPr>
              <a:t>,</a:t>
            </a:r>
          </a:p>
          <a:p>
            <a:pPr>
              <a:lnSpc>
                <a:spcPct val="90000"/>
              </a:lnSpc>
              <a:buNone/>
            </a:pPr>
            <a:r>
              <a:rPr lang="it-IT" sz="1800" dirty="0">
                <a:effectLst/>
              </a:rPr>
              <a:t>some </a:t>
            </a:r>
            <a:r>
              <a:rPr lang="it-IT" sz="1800" b="1" dirty="0" err="1">
                <a:effectLst/>
              </a:rPr>
              <a:t>healthcare</a:t>
            </a:r>
            <a:r>
              <a:rPr lang="it-IT" sz="1800" b="1" dirty="0">
                <a:effectLst/>
              </a:rPr>
              <a:t> providers </a:t>
            </a:r>
            <a:r>
              <a:rPr lang="it-IT" sz="1800" dirty="0">
                <a:effectLst/>
              </a:rPr>
              <a:t>and the </a:t>
            </a:r>
            <a:r>
              <a:rPr lang="it-IT" sz="1800" b="1" dirty="0">
                <a:effectLst/>
              </a:rPr>
              <a:t>general public </a:t>
            </a:r>
            <a:r>
              <a:rPr lang="it-IT" sz="1800" dirty="0" err="1">
                <a:effectLst/>
              </a:rPr>
              <a:t>as</a:t>
            </a:r>
            <a:endParaRPr lang="it-IT" sz="1800" dirty="0">
              <a:effectLst/>
            </a:endParaRPr>
          </a:p>
          <a:p>
            <a:pPr>
              <a:lnSpc>
                <a:spcPct val="90000"/>
              </a:lnSpc>
              <a:buNone/>
            </a:pPr>
            <a:r>
              <a:rPr lang="it-IT" sz="1800" dirty="0">
                <a:effectLst/>
              </a:rPr>
              <a:t>‘the easy way out’ and a treatment for people </a:t>
            </a:r>
            <a:r>
              <a:rPr lang="it-IT" sz="1800" dirty="0" err="1">
                <a:effectLst/>
              </a:rPr>
              <a:t>too</a:t>
            </a:r>
            <a:endParaRPr lang="it-IT" sz="1800" dirty="0">
              <a:effectLst/>
            </a:endParaRPr>
          </a:p>
          <a:p>
            <a:pPr marL="0" indent="0">
              <a:lnSpc>
                <a:spcPct val="90000"/>
              </a:lnSpc>
              <a:buNone/>
            </a:pPr>
            <a:r>
              <a:rPr lang="it-IT" sz="1800" dirty="0" err="1">
                <a:effectLst/>
              </a:rPr>
              <a:t>weak</a:t>
            </a:r>
            <a:r>
              <a:rPr lang="it-IT" sz="1800" dirty="0">
                <a:effectLst/>
              </a:rPr>
              <a:t>’ to </a:t>
            </a:r>
            <a:r>
              <a:rPr lang="it-IT" sz="1800" dirty="0" err="1">
                <a:effectLst/>
              </a:rPr>
              <a:t>lose</a:t>
            </a:r>
            <a:r>
              <a:rPr lang="it-IT" sz="1800" dirty="0">
                <a:effectLst/>
              </a:rPr>
              <a:t> weight </a:t>
            </a:r>
            <a:r>
              <a:rPr lang="it-IT" sz="1800" dirty="0" err="1">
                <a:effectLst/>
              </a:rPr>
              <a:t>without</a:t>
            </a:r>
            <a:r>
              <a:rPr lang="it-IT" sz="1800" dirty="0">
                <a:effectLst/>
              </a:rPr>
              <a:t> surgery.</a:t>
            </a:r>
          </a:p>
          <a:p>
            <a:pPr marL="0" indent="0">
              <a:lnSpc>
                <a:spcPct val="90000"/>
              </a:lnSpc>
              <a:buNone/>
            </a:pPr>
            <a:endParaRPr lang="it-IT" sz="1800" dirty="0"/>
          </a:p>
          <a:p>
            <a:pPr marL="0" indent="0">
              <a:lnSpc>
                <a:spcPct val="90000"/>
              </a:lnSpc>
              <a:buNone/>
            </a:pPr>
            <a:endParaRPr lang="it-IT" sz="1800" dirty="0">
              <a:effectLst/>
            </a:endParaRPr>
          </a:p>
          <a:p>
            <a:pPr marL="0" indent="0">
              <a:lnSpc>
                <a:spcPct val="90000"/>
              </a:lnSpc>
              <a:buNone/>
            </a:pPr>
            <a:endParaRPr lang="it-IT" sz="1800" dirty="0"/>
          </a:p>
          <a:p>
            <a:pPr marL="0" indent="0">
              <a:lnSpc>
                <a:spcPct val="90000"/>
              </a:lnSpc>
              <a:buNone/>
            </a:pPr>
            <a:endParaRPr lang="it-IT" dirty="0"/>
          </a:p>
          <a:p>
            <a:pPr marL="0" indent="0">
              <a:lnSpc>
                <a:spcPct val="90000"/>
              </a:lnSpc>
              <a:buNone/>
            </a:pPr>
            <a:endParaRPr lang="it-IT" sz="1800" dirty="0"/>
          </a:p>
          <a:p>
            <a:pPr marL="0" indent="0">
              <a:lnSpc>
                <a:spcPct val="90000"/>
              </a:lnSpc>
              <a:buNone/>
            </a:pPr>
            <a:endParaRPr lang="it-IT" dirty="0"/>
          </a:p>
          <a:p>
            <a:pPr marL="0" indent="0">
              <a:lnSpc>
                <a:spcPct val="90000"/>
              </a:lnSpc>
              <a:buNone/>
            </a:pPr>
            <a:endParaRPr lang="it-IT" sz="1800" dirty="0"/>
          </a:p>
          <a:p>
            <a:pPr marL="0" indent="0">
              <a:lnSpc>
                <a:spcPct val="90000"/>
              </a:lnSpc>
              <a:buNone/>
            </a:pPr>
            <a:endParaRPr lang="it-IT" sz="1800" dirty="0">
              <a:effectLst/>
            </a:endParaRPr>
          </a:p>
          <a:p>
            <a:pPr marL="0" indent="0">
              <a:lnSpc>
                <a:spcPct val="90000"/>
              </a:lnSpc>
              <a:buNone/>
            </a:pPr>
            <a:r>
              <a:rPr lang="it-IT" sz="1400" b="0" i="0" u="none" strike="noStrike" dirty="0">
                <a:effectLst/>
              </a:rPr>
              <a:t>Phelan SM. An update on </a:t>
            </a:r>
            <a:r>
              <a:rPr lang="it-IT" sz="1400" b="0" i="0" u="none" strike="noStrike" dirty="0" err="1">
                <a:effectLst/>
              </a:rPr>
              <a:t>research</a:t>
            </a:r>
            <a:r>
              <a:rPr lang="it-IT" sz="1400" b="0" i="0" u="none" strike="noStrike" dirty="0">
                <a:effectLst/>
              </a:rPr>
              <a:t> </a:t>
            </a:r>
            <a:r>
              <a:rPr lang="it-IT" sz="1400" b="0" i="0" u="none" strike="noStrike" dirty="0" err="1">
                <a:effectLst/>
              </a:rPr>
              <a:t>examining</a:t>
            </a:r>
            <a:r>
              <a:rPr lang="it-IT" sz="1400" b="0" i="0" u="none" strike="noStrike" dirty="0">
                <a:effectLst/>
              </a:rPr>
              <a:t> the </a:t>
            </a:r>
            <a:r>
              <a:rPr lang="it-IT" sz="1400" b="0" i="0" u="none" strike="noStrike" dirty="0" err="1">
                <a:effectLst/>
              </a:rPr>
              <a:t>implications</a:t>
            </a:r>
            <a:r>
              <a:rPr lang="it-IT" sz="1400" b="0" i="0" u="none" strike="noStrike" dirty="0">
                <a:effectLst/>
              </a:rPr>
              <a:t> of stigma for access to and </a:t>
            </a:r>
            <a:r>
              <a:rPr lang="it-IT" sz="1400" b="0" i="0" u="none" strike="noStrike" dirty="0" err="1">
                <a:effectLst/>
              </a:rPr>
              <a:t>utilization</a:t>
            </a:r>
            <a:r>
              <a:rPr lang="it-IT" sz="1400" b="0" i="0" u="none" strike="noStrike" dirty="0">
                <a:effectLst/>
              </a:rPr>
              <a:t> of </a:t>
            </a:r>
            <a:r>
              <a:rPr lang="it-IT" sz="1400" b="0" i="0" u="none" strike="noStrike" dirty="0" err="1">
                <a:effectLst/>
              </a:rPr>
              <a:t>bariatric</a:t>
            </a:r>
            <a:r>
              <a:rPr lang="it-IT" sz="1400" b="0" i="0" u="none" strike="noStrike" dirty="0">
                <a:effectLst/>
              </a:rPr>
              <a:t> surgery. </a:t>
            </a:r>
            <a:r>
              <a:rPr lang="it-IT" sz="1400" b="0" i="0" u="none" strike="noStrike" dirty="0" err="1">
                <a:effectLst/>
              </a:rPr>
              <a:t>Curr</a:t>
            </a:r>
            <a:r>
              <a:rPr lang="it-IT" sz="1400" b="0" i="0" u="none" strike="noStrike" dirty="0">
                <a:effectLst/>
              </a:rPr>
              <a:t> </a:t>
            </a:r>
            <a:r>
              <a:rPr lang="it-IT" sz="1400" b="0" i="0" u="none" strike="noStrike" dirty="0" err="1">
                <a:effectLst/>
              </a:rPr>
              <a:t>Opin</a:t>
            </a:r>
            <a:r>
              <a:rPr lang="it-IT" sz="1400" b="0" i="0" u="none" strike="noStrike" dirty="0">
                <a:effectLst/>
              </a:rPr>
              <a:t> </a:t>
            </a:r>
            <a:r>
              <a:rPr lang="it-IT" sz="1400" b="0" i="0" u="none" strike="noStrike" dirty="0" err="1">
                <a:effectLst/>
              </a:rPr>
              <a:t>Endocrinol</a:t>
            </a:r>
            <a:r>
              <a:rPr lang="it-IT" sz="1400" b="0" i="0" u="none" strike="noStrike" dirty="0">
                <a:effectLst/>
              </a:rPr>
              <a:t> </a:t>
            </a:r>
            <a:r>
              <a:rPr lang="it-IT" sz="1400" b="0" i="0" u="none" strike="noStrike" dirty="0" err="1">
                <a:effectLst/>
              </a:rPr>
              <a:t>Diabetes</a:t>
            </a:r>
            <a:r>
              <a:rPr lang="it-IT" sz="1400" b="0" i="0" u="none" strike="noStrike" dirty="0">
                <a:effectLst/>
              </a:rPr>
              <a:t> </a:t>
            </a:r>
            <a:r>
              <a:rPr lang="it-IT" sz="1400" b="0" i="0" u="none" strike="noStrike" dirty="0" err="1">
                <a:effectLst/>
              </a:rPr>
              <a:t>Obes</a:t>
            </a:r>
            <a:r>
              <a:rPr lang="it-IT" sz="1400" b="0" i="0" u="none" strike="noStrike" dirty="0">
                <a:effectLst/>
              </a:rPr>
              <a:t>. 2018 Oct;25(5):321-325. </a:t>
            </a:r>
            <a:r>
              <a:rPr lang="it-IT" sz="1400" b="0" i="0" u="none" strike="noStrike" dirty="0" err="1">
                <a:effectLst/>
              </a:rPr>
              <a:t>doi</a:t>
            </a:r>
            <a:r>
              <a:rPr lang="it-IT" sz="1400" b="0" i="0" u="none" strike="noStrike" dirty="0">
                <a:effectLst/>
              </a:rPr>
              <a:t>: 10.1097/MED.0000000000000431. PMID: 30048259.</a:t>
            </a:r>
            <a:endParaRPr lang="it-IT" sz="1400" dirty="0">
              <a:effectLst/>
            </a:endParaRPr>
          </a:p>
        </p:txBody>
      </p:sp>
    </p:spTree>
    <p:extLst>
      <p:ext uri="{BB962C8B-B14F-4D97-AF65-F5344CB8AC3E}">
        <p14:creationId xmlns:p14="http://schemas.microsoft.com/office/powerpoint/2010/main" val="3768226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bianco e nero, aria aperta, cielo, edificio&#10;&#10;Il contenuto generato dall'IA potrebbe non essere corretto.">
            <a:extLst>
              <a:ext uri="{FF2B5EF4-FFF2-40B4-BE49-F238E27FC236}">
                <a16:creationId xmlns:a16="http://schemas.microsoft.com/office/drawing/2014/main" id="{B68CE5D6-BA08-A76C-10F9-C6825462461B}"/>
              </a:ext>
            </a:extLst>
          </p:cNvPr>
          <p:cNvPicPr>
            <a:picLocks noChangeAspect="1"/>
          </p:cNvPicPr>
          <p:nvPr/>
        </p:nvPicPr>
        <p:blipFill>
          <a:blip r:embed="rId2"/>
          <a:srcRect t="39613" b="32223"/>
          <a:stretch/>
        </p:blipFill>
        <p:spPr>
          <a:xfrm>
            <a:off x="15" y="10"/>
            <a:ext cx="12191985" cy="4578340"/>
          </a:xfrm>
          <a:prstGeom prst="rect">
            <a:avLst/>
          </a:prstGeom>
          <a:noFill/>
        </p:spPr>
      </p:pic>
      <p:sp>
        <p:nvSpPr>
          <p:cNvPr id="2" name="Titolo 1">
            <a:extLst>
              <a:ext uri="{FF2B5EF4-FFF2-40B4-BE49-F238E27FC236}">
                <a16:creationId xmlns:a16="http://schemas.microsoft.com/office/drawing/2014/main" id="{56A3DC3B-AF0D-19E2-52A7-A7FB75BFC39A}"/>
              </a:ext>
            </a:extLst>
          </p:cNvPr>
          <p:cNvSpPr>
            <a:spLocks noGrp="1"/>
          </p:cNvSpPr>
          <p:nvPr>
            <p:ph type="title"/>
          </p:nvPr>
        </p:nvSpPr>
        <p:spPr>
          <a:xfrm>
            <a:off x="1097279" y="4799362"/>
            <a:ext cx="10113645" cy="743682"/>
          </a:xfrm>
        </p:spPr>
        <p:txBody>
          <a:bodyPr anchor="b">
            <a:normAutofit/>
          </a:bodyPr>
          <a:lstStyle/>
          <a:p>
            <a:r>
              <a:rPr lang="it-IT" sz="2800"/>
              <a:t>Cosa pensano i professionisti della salute sulla chirurgia metabolica?</a:t>
            </a:r>
          </a:p>
        </p:txBody>
      </p:sp>
      <p:sp>
        <p:nvSpPr>
          <p:cNvPr id="10" name="Text Placeholder 3">
            <a:extLst>
              <a:ext uri="{FF2B5EF4-FFF2-40B4-BE49-F238E27FC236}">
                <a16:creationId xmlns:a16="http://schemas.microsoft.com/office/drawing/2014/main" id="{FC40A33F-B344-7A03-4340-C13BC930C30D}"/>
              </a:ext>
            </a:extLst>
          </p:cNvPr>
          <p:cNvSpPr>
            <a:spLocks noGrp="1"/>
          </p:cNvSpPr>
          <p:nvPr>
            <p:ph type="body" sz="half" idx="2"/>
          </p:nvPr>
        </p:nvSpPr>
        <p:spPr>
          <a:xfrm>
            <a:off x="1097279" y="5715000"/>
            <a:ext cx="10113264" cy="609600"/>
          </a:xfrm>
        </p:spPr>
        <p:txBody>
          <a:bodyPr/>
          <a:lstStyle/>
          <a:p>
            <a:endParaRPr lang="en-US"/>
          </a:p>
        </p:txBody>
      </p:sp>
    </p:spTree>
    <p:extLst>
      <p:ext uri="{BB962C8B-B14F-4D97-AF65-F5344CB8AC3E}">
        <p14:creationId xmlns:p14="http://schemas.microsoft.com/office/powerpoint/2010/main" val="199302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6764427-DCC7-6719-DFBF-2C8EDE178C16}"/>
              </a:ext>
            </a:extLst>
          </p:cNvPr>
          <p:cNvSpPr>
            <a:spLocks noGrp="1"/>
          </p:cNvSpPr>
          <p:nvPr>
            <p:ph idx="4294967295"/>
          </p:nvPr>
        </p:nvSpPr>
        <p:spPr>
          <a:xfrm>
            <a:off x="0" y="2108200"/>
            <a:ext cx="12192000" cy="3760788"/>
          </a:xfrm>
        </p:spPr>
        <p:txBody>
          <a:bodyPr>
            <a:normAutofit fontScale="92500" lnSpcReduction="10000"/>
          </a:bodyPr>
          <a:lstStyle/>
          <a:p>
            <a:r>
              <a:rPr lang="it-IT" sz="1700" b="0" i="0" u="none" strike="noStrike" dirty="0">
                <a:solidFill>
                  <a:srgbClr val="1B1B1B"/>
                </a:solidFill>
                <a:effectLst/>
              </a:rPr>
              <a:t>alcuni studi hanno notato percezioni negative, con meno della metà dei fornitori di coorti principalmente multidisciplinari che percepiscono la chirurgia bariatrica come un'opzione efficace. </a:t>
            </a:r>
            <a:r>
              <a:rPr lang="it-IT" sz="1000" b="0" i="0" u="none" strike="noStrike" dirty="0">
                <a:solidFill>
                  <a:srgbClr val="1B1B1B"/>
                </a:solidFill>
                <a:effectLst/>
              </a:rPr>
              <a:t>In </a:t>
            </a:r>
            <a:r>
              <a:rPr lang="it-IT" sz="1000" b="0" i="0" u="none" strike="noStrike" dirty="0">
                <a:solidFill>
                  <a:srgbClr val="1B1B1B"/>
                </a:solidFill>
                <a:effectLst/>
                <a:latin typeface="Roboto Mono Web"/>
              </a:rPr>
              <a:t>Rajeev ND, </a:t>
            </a:r>
            <a:r>
              <a:rPr lang="it-IT" sz="1000" b="0" i="0" u="none" strike="noStrike" dirty="0" err="1">
                <a:solidFill>
                  <a:srgbClr val="1B1B1B"/>
                </a:solidFill>
                <a:effectLst/>
                <a:latin typeface="Roboto Mono Web"/>
              </a:rPr>
              <a:t>Samaan</a:t>
            </a:r>
            <a:r>
              <a:rPr lang="it-IT" sz="1000" b="0" i="0" u="none" strike="noStrike" dirty="0">
                <a:solidFill>
                  <a:srgbClr val="1B1B1B"/>
                </a:solidFill>
                <a:effectLst/>
                <a:latin typeface="Roboto Mono Web"/>
              </a:rPr>
              <a:t> JS, </a:t>
            </a:r>
            <a:r>
              <a:rPr lang="it-IT" sz="1000" b="0" i="0" u="none" strike="noStrike" dirty="0" err="1">
                <a:solidFill>
                  <a:srgbClr val="1B1B1B"/>
                </a:solidFill>
                <a:effectLst/>
                <a:latin typeface="Roboto Mono Web"/>
              </a:rPr>
              <a:t>Premkumar</a:t>
            </a:r>
            <a:r>
              <a:rPr lang="it-IT" sz="1000" b="0" i="0" u="none" strike="noStrike" dirty="0">
                <a:solidFill>
                  <a:srgbClr val="1B1B1B"/>
                </a:solidFill>
                <a:effectLst/>
                <a:latin typeface="Roboto Mono Web"/>
              </a:rPr>
              <a:t> A, </a:t>
            </a:r>
            <a:r>
              <a:rPr lang="it-IT" sz="1000" b="0" i="0" u="none" strike="noStrike" dirty="0" err="1">
                <a:solidFill>
                  <a:srgbClr val="1B1B1B"/>
                </a:solidFill>
                <a:effectLst/>
                <a:latin typeface="Roboto Mono Web"/>
              </a:rPr>
              <a:t>Yu</a:t>
            </a:r>
            <a:r>
              <a:rPr lang="it-IT" sz="1000" b="0" i="0" u="none" strike="noStrike" dirty="0">
                <a:solidFill>
                  <a:srgbClr val="1B1B1B"/>
                </a:solidFill>
                <a:effectLst/>
                <a:latin typeface="Roboto Mono Web"/>
              </a:rPr>
              <a:t> E, </a:t>
            </a:r>
            <a:r>
              <a:rPr lang="it-IT" sz="1000" b="0" i="0" u="none" strike="noStrike" dirty="0" err="1">
                <a:solidFill>
                  <a:srgbClr val="1B1B1B"/>
                </a:solidFill>
                <a:effectLst/>
                <a:latin typeface="Roboto Mono Web"/>
              </a:rPr>
              <a:t>Srinivasan</a:t>
            </a:r>
            <a:r>
              <a:rPr lang="it-IT" sz="1000" b="0" i="0" u="none" strike="noStrike" dirty="0">
                <a:solidFill>
                  <a:srgbClr val="1B1B1B"/>
                </a:solidFill>
                <a:effectLst/>
                <a:latin typeface="Roboto Mono Web"/>
              </a:rPr>
              <a:t> </a:t>
            </a:r>
            <a:r>
              <a:rPr lang="it-IT" sz="1000" b="0" i="0" u="none" strike="noStrike" dirty="0" err="1">
                <a:solidFill>
                  <a:srgbClr val="1B1B1B"/>
                </a:solidFill>
                <a:effectLst/>
                <a:latin typeface="Roboto Mono Web"/>
              </a:rPr>
              <a:t>N</a:t>
            </a:r>
            <a:r>
              <a:rPr lang="it-IT" sz="1000" b="0" i="0" u="none" strike="noStrike" dirty="0">
                <a:solidFill>
                  <a:srgbClr val="1B1B1B"/>
                </a:solidFill>
                <a:effectLst/>
                <a:latin typeface="Roboto Mono Web"/>
              </a:rPr>
              <a:t>, </a:t>
            </a:r>
            <a:r>
              <a:rPr lang="it-IT" sz="1000" b="0" i="0" u="none" strike="noStrike" dirty="0" err="1">
                <a:solidFill>
                  <a:srgbClr val="1B1B1B"/>
                </a:solidFill>
                <a:effectLst/>
                <a:latin typeface="Roboto Mono Web"/>
              </a:rPr>
              <a:t>Samakar</a:t>
            </a:r>
            <a:r>
              <a:rPr lang="it-IT" sz="1000" b="0" i="0" u="none" strike="noStrike" dirty="0">
                <a:solidFill>
                  <a:srgbClr val="1B1B1B"/>
                </a:solidFill>
                <a:effectLst/>
                <a:latin typeface="Roboto Mono Web"/>
              </a:rPr>
              <a:t> K. Providers' Knowledge and </a:t>
            </a:r>
            <a:r>
              <a:rPr lang="it-IT" sz="1000" b="0" i="0" u="none" strike="noStrike" dirty="0" err="1">
                <a:solidFill>
                  <a:srgbClr val="1B1B1B"/>
                </a:solidFill>
                <a:effectLst/>
                <a:latin typeface="Roboto Mono Web"/>
              </a:rPr>
              <a:t>Perceptions</a:t>
            </a:r>
            <a:r>
              <a:rPr lang="it-IT" sz="1000" b="0" i="0" u="none" strike="noStrike" dirty="0">
                <a:solidFill>
                  <a:srgbClr val="1B1B1B"/>
                </a:solidFill>
                <a:effectLst/>
                <a:latin typeface="Roboto Mono Web"/>
              </a:rPr>
              <a:t> of </a:t>
            </a:r>
            <a:r>
              <a:rPr lang="it-IT" sz="1000" b="0" i="0" u="none" strike="noStrike" dirty="0" err="1">
                <a:solidFill>
                  <a:srgbClr val="1B1B1B"/>
                </a:solidFill>
                <a:effectLst/>
                <a:latin typeface="Roboto Mono Web"/>
              </a:rPr>
              <a:t>Bariatric</a:t>
            </a:r>
            <a:r>
              <a:rPr lang="it-IT" sz="1000" b="0" i="0" u="none" strike="noStrike" dirty="0">
                <a:solidFill>
                  <a:srgbClr val="1B1B1B"/>
                </a:solidFill>
                <a:effectLst/>
                <a:latin typeface="Roboto Mono Web"/>
              </a:rPr>
              <a:t> Surgery: a </a:t>
            </a:r>
            <a:r>
              <a:rPr lang="it-IT" sz="1000" b="0" i="0" u="none" strike="noStrike" dirty="0" err="1">
                <a:solidFill>
                  <a:srgbClr val="1B1B1B"/>
                </a:solidFill>
                <a:effectLst/>
                <a:latin typeface="Roboto Mono Web"/>
              </a:rPr>
              <a:t>Systematic</a:t>
            </a:r>
            <a:r>
              <a:rPr lang="it-IT" sz="1000" b="0" i="0" u="none" strike="noStrike" dirty="0">
                <a:solidFill>
                  <a:srgbClr val="1B1B1B"/>
                </a:solidFill>
                <a:effectLst/>
                <a:latin typeface="Roboto Mono Web"/>
              </a:rPr>
              <a:t> Review. </a:t>
            </a:r>
            <a:r>
              <a:rPr lang="it-IT" sz="1000" b="0" i="0" u="none" strike="noStrike" dirty="0" err="1">
                <a:solidFill>
                  <a:srgbClr val="1B1B1B"/>
                </a:solidFill>
                <a:effectLst/>
                <a:latin typeface="Roboto Mono Web"/>
              </a:rPr>
              <a:t>Obes</a:t>
            </a:r>
            <a:r>
              <a:rPr lang="it-IT" sz="1000" b="0" i="0" u="none" strike="noStrike" dirty="0">
                <a:solidFill>
                  <a:srgbClr val="1B1B1B"/>
                </a:solidFill>
                <a:effectLst/>
                <a:latin typeface="Roboto Mono Web"/>
              </a:rPr>
              <a:t> </a:t>
            </a:r>
            <a:r>
              <a:rPr lang="it-IT" sz="1000" b="0" i="0" u="none" strike="noStrike" dirty="0" err="1">
                <a:solidFill>
                  <a:srgbClr val="1B1B1B"/>
                </a:solidFill>
                <a:effectLst/>
                <a:latin typeface="Roboto Mono Web"/>
              </a:rPr>
              <a:t>Surg</a:t>
            </a:r>
            <a:r>
              <a:rPr lang="it-IT" sz="1000" b="0" i="0" u="none" strike="noStrike" dirty="0">
                <a:solidFill>
                  <a:srgbClr val="1B1B1B"/>
                </a:solidFill>
                <a:effectLst/>
                <a:latin typeface="Roboto Mono Web"/>
              </a:rPr>
              <a:t>. 2023 Nov;33(11):3571-3601. </a:t>
            </a:r>
            <a:r>
              <a:rPr lang="it-IT" sz="1000" b="0" i="0" u="none" strike="noStrike" dirty="0" err="1">
                <a:solidFill>
                  <a:srgbClr val="1B1B1B"/>
                </a:solidFill>
                <a:effectLst/>
                <a:latin typeface="Roboto Mono Web"/>
              </a:rPr>
              <a:t>doi</a:t>
            </a:r>
            <a:r>
              <a:rPr lang="it-IT" sz="1000" b="0" i="0" u="none" strike="noStrike" dirty="0">
                <a:solidFill>
                  <a:srgbClr val="1B1B1B"/>
                </a:solidFill>
                <a:effectLst/>
                <a:latin typeface="Roboto Mono Web"/>
              </a:rPr>
              <a:t>: 10.1007/s11695-023-06827-5. Epub 2023 Sep 23. PMID: 37740831; PMCID: PMC10603000.</a:t>
            </a:r>
            <a:endParaRPr lang="it-IT" sz="1000" dirty="0">
              <a:solidFill>
                <a:srgbClr val="222222"/>
              </a:solidFill>
              <a:ea typeface="Times New Roman" panose="02020603050405020304" pitchFamily="18" charset="0"/>
            </a:endParaRPr>
          </a:p>
          <a:p>
            <a:r>
              <a:rPr lang="it-IT" sz="1700" dirty="0">
                <a:solidFill>
                  <a:srgbClr val="222222"/>
                </a:solidFill>
                <a:ea typeface="Times New Roman" panose="02020603050405020304" pitchFamily="18" charset="0"/>
              </a:rPr>
              <a:t>t</a:t>
            </a:r>
            <a:r>
              <a:rPr lang="it-IT" sz="1700" dirty="0">
                <a:solidFill>
                  <a:srgbClr val="222222"/>
                </a:solidFill>
                <a:effectLst/>
                <a:ea typeface="Times New Roman" panose="02020603050405020304" pitchFamily="18" charset="0"/>
              </a:rPr>
              <a:t>ra gli operatori sanitari di molteplici specialità in Italia, solo il 37% ha dichiarato che raccomanderebbe la chirurgia bariatrica ai pazienti come modalità efficace per la gestione del peso a lungo termine . </a:t>
            </a:r>
            <a:r>
              <a:rPr lang="it-IT" sz="1100" dirty="0">
                <a:solidFill>
                  <a:srgbClr val="222222"/>
                </a:solidFill>
                <a:effectLst/>
                <a:ea typeface="Times New Roman" panose="02020603050405020304" pitchFamily="18" charset="0"/>
              </a:rPr>
              <a:t>Sbraccia </a:t>
            </a:r>
            <a:r>
              <a:rPr lang="it-IT" sz="1100" dirty="0" err="1">
                <a:solidFill>
                  <a:srgbClr val="222222"/>
                </a:solidFill>
                <a:effectLst/>
                <a:ea typeface="Times New Roman" panose="02020603050405020304" pitchFamily="18" charset="0"/>
              </a:rPr>
              <a:t>P</a:t>
            </a:r>
            <a:r>
              <a:rPr lang="it-IT" sz="1100" dirty="0">
                <a:solidFill>
                  <a:srgbClr val="222222"/>
                </a:solidFill>
                <a:effectLst/>
                <a:ea typeface="Times New Roman" panose="02020603050405020304" pitchFamily="18" charset="0"/>
              </a:rPr>
              <a:t>, Busetto L, Santini </a:t>
            </a:r>
            <a:r>
              <a:rPr lang="it-IT" sz="1100" dirty="0" err="1">
                <a:solidFill>
                  <a:srgbClr val="222222"/>
                </a:solidFill>
                <a:effectLst/>
                <a:ea typeface="Times New Roman" panose="02020603050405020304" pitchFamily="18" charset="0"/>
              </a:rPr>
              <a:t>F</a:t>
            </a:r>
            <a:r>
              <a:rPr lang="it-IT" sz="1100" dirty="0">
                <a:solidFill>
                  <a:srgbClr val="222222"/>
                </a:solidFill>
                <a:effectLst/>
                <a:ea typeface="Times New Roman" panose="02020603050405020304" pitchFamily="18" charset="0"/>
              </a:rPr>
              <a:t>, et al. </a:t>
            </a:r>
            <a:r>
              <a:rPr lang="it-IT" sz="1100" dirty="0" err="1">
                <a:solidFill>
                  <a:srgbClr val="222222"/>
                </a:solidFill>
                <a:effectLst/>
                <a:ea typeface="Times New Roman" panose="02020603050405020304" pitchFamily="18" charset="0"/>
              </a:rPr>
              <a:t>Misperceptions</a:t>
            </a:r>
            <a:r>
              <a:rPr lang="it-IT" sz="1100" dirty="0">
                <a:solidFill>
                  <a:srgbClr val="222222"/>
                </a:solidFill>
                <a:effectLst/>
                <a:ea typeface="Times New Roman" panose="02020603050405020304" pitchFamily="18" charset="0"/>
              </a:rPr>
              <a:t> and </a:t>
            </a:r>
            <a:r>
              <a:rPr lang="it-IT" sz="1100" dirty="0" err="1">
                <a:solidFill>
                  <a:srgbClr val="222222"/>
                </a:solidFill>
                <a:effectLst/>
                <a:ea typeface="Times New Roman" panose="02020603050405020304" pitchFamily="18" charset="0"/>
              </a:rPr>
              <a:t>barriers</a:t>
            </a:r>
            <a:r>
              <a:rPr lang="it-IT" sz="1100" dirty="0">
                <a:solidFill>
                  <a:srgbClr val="222222"/>
                </a:solidFill>
                <a:effectLst/>
                <a:ea typeface="Times New Roman" panose="02020603050405020304" pitchFamily="18" charset="0"/>
              </a:rPr>
              <a:t> to </a:t>
            </a:r>
            <a:r>
              <a:rPr lang="it-IT" sz="1100" dirty="0" err="1">
                <a:solidFill>
                  <a:srgbClr val="222222"/>
                </a:solidFill>
                <a:effectLst/>
                <a:ea typeface="Times New Roman" panose="02020603050405020304" pitchFamily="18" charset="0"/>
              </a:rPr>
              <a:t>obesity</a:t>
            </a:r>
            <a:r>
              <a:rPr lang="it-IT" sz="1100" dirty="0">
                <a:solidFill>
                  <a:srgbClr val="222222"/>
                </a:solidFill>
                <a:effectLst/>
                <a:ea typeface="Times New Roman" panose="02020603050405020304" pitchFamily="18" charset="0"/>
              </a:rPr>
              <a:t> management: </a:t>
            </a:r>
            <a:r>
              <a:rPr lang="it-IT" sz="1100" dirty="0" err="1">
                <a:solidFill>
                  <a:srgbClr val="222222"/>
                </a:solidFill>
                <a:effectLst/>
                <a:ea typeface="Times New Roman" panose="02020603050405020304" pitchFamily="18" charset="0"/>
              </a:rPr>
              <a:t>Italian</a:t>
            </a:r>
            <a:r>
              <a:rPr lang="it-IT" sz="1100" dirty="0">
                <a:solidFill>
                  <a:srgbClr val="222222"/>
                </a:solidFill>
                <a:effectLst/>
                <a:ea typeface="Times New Roman" panose="02020603050405020304" pitchFamily="18" charset="0"/>
              </a:rPr>
              <a:t> data from the ACTION-IO study. </a:t>
            </a:r>
            <a:r>
              <a:rPr lang="it-IT" sz="1100" dirty="0" err="1">
                <a:solidFill>
                  <a:srgbClr val="222222"/>
                </a:solidFill>
                <a:effectLst/>
                <a:ea typeface="Times New Roman" panose="02020603050405020304" pitchFamily="18" charset="0"/>
              </a:rPr>
              <a:t>Eat</a:t>
            </a:r>
            <a:r>
              <a:rPr lang="it-IT" sz="1100" dirty="0">
                <a:solidFill>
                  <a:srgbClr val="222222"/>
                </a:solidFill>
                <a:effectLst/>
                <a:ea typeface="Times New Roman" panose="02020603050405020304" pitchFamily="18" charset="0"/>
              </a:rPr>
              <a:t> Weight </a:t>
            </a:r>
            <a:r>
              <a:rPr lang="it-IT" sz="1100" dirty="0" err="1">
                <a:solidFill>
                  <a:srgbClr val="222222"/>
                </a:solidFill>
                <a:effectLst/>
                <a:ea typeface="Times New Roman" panose="02020603050405020304" pitchFamily="18" charset="0"/>
              </a:rPr>
              <a:t>Disord</a:t>
            </a:r>
            <a:r>
              <a:rPr lang="it-IT" sz="1100" dirty="0">
                <a:solidFill>
                  <a:srgbClr val="222222"/>
                </a:solidFill>
                <a:effectLst/>
                <a:ea typeface="Times New Roman" panose="02020603050405020304" pitchFamily="18" charset="0"/>
              </a:rPr>
              <a:t>. 2021;26:817–28.</a:t>
            </a:r>
            <a:endParaRPr lang="it-IT" sz="1100" dirty="0">
              <a:effectLst/>
              <a:ea typeface="Times New Roman" panose="02020603050405020304" pitchFamily="18" charset="0"/>
            </a:endParaRPr>
          </a:p>
          <a:p>
            <a:r>
              <a:rPr lang="it-IT" sz="1700" dirty="0">
                <a:solidFill>
                  <a:srgbClr val="222222"/>
                </a:solidFill>
                <a:ea typeface="Times New Roman" panose="02020603050405020304" pitchFamily="18" charset="0"/>
              </a:rPr>
              <a:t>u</a:t>
            </a:r>
            <a:r>
              <a:rPr lang="it-IT" sz="1700" dirty="0">
                <a:solidFill>
                  <a:srgbClr val="222222"/>
                </a:solidFill>
                <a:effectLst/>
                <a:ea typeface="Times New Roman" panose="02020603050405020304" pitchFamily="18" charset="0"/>
              </a:rPr>
              <a:t>no studio qualitativo </a:t>
            </a:r>
            <a:r>
              <a:rPr lang="it-IT" sz="1700" dirty="0">
                <a:solidFill>
                  <a:srgbClr val="222222"/>
                </a:solidFill>
                <a:ea typeface="Times New Roman" panose="02020603050405020304" pitchFamily="18" charset="0"/>
              </a:rPr>
              <a:t>su</a:t>
            </a:r>
            <a:r>
              <a:rPr lang="it-IT" sz="1700" dirty="0">
                <a:solidFill>
                  <a:srgbClr val="222222"/>
                </a:solidFill>
                <a:effectLst/>
                <a:ea typeface="Times New Roman" panose="02020603050405020304" pitchFamily="18" charset="0"/>
              </a:rPr>
              <a:t> medici del </a:t>
            </a:r>
            <a:r>
              <a:rPr lang="it-IT" sz="1700" dirty="0" err="1">
                <a:solidFill>
                  <a:srgbClr val="222222"/>
                </a:solidFill>
                <a:effectLst/>
                <a:ea typeface="Times New Roman" panose="02020603050405020304" pitchFamily="18" charset="0"/>
              </a:rPr>
              <a:t>Veteran</a:t>
            </a:r>
            <a:r>
              <a:rPr lang="it-IT" sz="1700" dirty="0">
                <a:solidFill>
                  <a:srgbClr val="222222"/>
                </a:solidFill>
                <a:effectLst/>
                <a:ea typeface="Times New Roman" panose="02020603050405020304" pitchFamily="18" charset="0"/>
              </a:rPr>
              <a:t> Affairs </a:t>
            </a:r>
            <a:r>
              <a:rPr lang="it-IT" sz="1700" dirty="0" err="1">
                <a:solidFill>
                  <a:srgbClr val="222222"/>
                </a:solidFill>
                <a:effectLst/>
                <a:ea typeface="Times New Roman" panose="02020603050405020304" pitchFamily="18" charset="0"/>
              </a:rPr>
              <a:t>Medical</a:t>
            </a:r>
            <a:r>
              <a:rPr lang="it-IT" sz="1700" dirty="0">
                <a:solidFill>
                  <a:srgbClr val="222222"/>
                </a:solidFill>
                <a:effectLst/>
                <a:ea typeface="Times New Roman" panose="02020603050405020304" pitchFamily="18" charset="0"/>
              </a:rPr>
              <a:t> Center negli Stati Uniti ha riferito che la chirurgia bariatrica non era percepita come necessaria fino a quando l'obesità o le sue comorbidità non sono state considerate "minacciose per la vita».</a:t>
            </a:r>
            <a:r>
              <a:rPr lang="it-IT" sz="1700" b="0" i="0" u="none" strike="noStrike" dirty="0">
                <a:solidFill>
                  <a:srgbClr val="1B1B1B"/>
                </a:solidFill>
                <a:effectLst/>
              </a:rPr>
              <a:t> </a:t>
            </a:r>
            <a:r>
              <a:rPr lang="it-IT" sz="1100" b="0" i="0" u="none" strike="noStrike" dirty="0" err="1">
                <a:solidFill>
                  <a:srgbClr val="1B1B1B"/>
                </a:solidFill>
                <a:effectLst/>
              </a:rPr>
              <a:t>Murtha</a:t>
            </a:r>
            <a:r>
              <a:rPr lang="it-IT" sz="1100" b="0" i="0" u="none" strike="noStrike" dirty="0">
                <a:solidFill>
                  <a:srgbClr val="1B1B1B"/>
                </a:solidFill>
                <a:effectLst/>
              </a:rPr>
              <a:t> JA, </a:t>
            </a:r>
            <a:r>
              <a:rPr lang="it-IT" sz="1100" b="0" i="0" u="none" strike="noStrike" dirty="0" err="1">
                <a:solidFill>
                  <a:srgbClr val="1B1B1B"/>
                </a:solidFill>
                <a:effectLst/>
              </a:rPr>
              <a:t>Alagoz</a:t>
            </a:r>
            <a:r>
              <a:rPr lang="it-IT" sz="1100" b="0" i="0" u="none" strike="noStrike" dirty="0">
                <a:solidFill>
                  <a:srgbClr val="1B1B1B"/>
                </a:solidFill>
                <a:effectLst/>
              </a:rPr>
              <a:t> E, Breuer CR, et al. </a:t>
            </a:r>
            <a:r>
              <a:rPr lang="it-IT" sz="1100" b="0" i="0" u="none" strike="noStrike" dirty="0" err="1">
                <a:solidFill>
                  <a:srgbClr val="1B1B1B"/>
                </a:solidFill>
                <a:effectLst/>
              </a:rPr>
              <a:t>Individual-level</a:t>
            </a:r>
            <a:r>
              <a:rPr lang="it-IT" sz="1100" b="0" i="0" u="none" strike="noStrike" dirty="0">
                <a:solidFill>
                  <a:srgbClr val="1B1B1B"/>
                </a:solidFill>
                <a:effectLst/>
              </a:rPr>
              <a:t> </a:t>
            </a:r>
            <a:r>
              <a:rPr lang="it-IT" sz="1100" b="0" i="0" u="none" strike="noStrike" dirty="0" err="1">
                <a:solidFill>
                  <a:srgbClr val="1B1B1B"/>
                </a:solidFill>
                <a:effectLst/>
              </a:rPr>
              <a:t>barriers</a:t>
            </a:r>
            <a:r>
              <a:rPr lang="it-IT" sz="1100" b="0" i="0" u="none" strike="noStrike" dirty="0">
                <a:solidFill>
                  <a:srgbClr val="1B1B1B"/>
                </a:solidFill>
                <a:effectLst/>
              </a:rPr>
              <a:t> to </a:t>
            </a:r>
            <a:r>
              <a:rPr lang="it-IT" sz="1100" b="0" i="0" u="none" strike="noStrike" dirty="0" err="1">
                <a:solidFill>
                  <a:srgbClr val="1B1B1B"/>
                </a:solidFill>
                <a:effectLst/>
              </a:rPr>
              <a:t>bariatric</a:t>
            </a:r>
            <a:r>
              <a:rPr lang="it-IT" sz="1100" b="0" i="0" u="none" strike="noStrike" dirty="0">
                <a:solidFill>
                  <a:srgbClr val="1B1B1B"/>
                </a:solidFill>
                <a:effectLst/>
              </a:rPr>
              <a:t> surgery from </a:t>
            </a:r>
            <a:r>
              <a:rPr lang="it-IT" sz="1100" b="0" i="0" u="none" strike="noStrike" dirty="0" err="1">
                <a:solidFill>
                  <a:srgbClr val="1B1B1B"/>
                </a:solidFill>
                <a:effectLst/>
              </a:rPr>
              <a:t>patient</a:t>
            </a:r>
            <a:r>
              <a:rPr lang="it-IT" sz="1100" b="0" i="0" u="none" strike="noStrike" dirty="0">
                <a:solidFill>
                  <a:srgbClr val="1B1B1B"/>
                </a:solidFill>
                <a:effectLst/>
              </a:rPr>
              <a:t> and provider </a:t>
            </a:r>
            <a:r>
              <a:rPr lang="it-IT" sz="1100" b="0" i="0" u="none" strike="noStrike" dirty="0" err="1">
                <a:solidFill>
                  <a:srgbClr val="1B1B1B"/>
                </a:solidFill>
                <a:effectLst/>
              </a:rPr>
              <a:t>perspectives</a:t>
            </a:r>
            <a:r>
              <a:rPr lang="it-IT" sz="1100" b="0" i="0" u="none" strike="noStrike" dirty="0">
                <a:solidFill>
                  <a:srgbClr val="1B1B1B"/>
                </a:solidFill>
                <a:effectLst/>
              </a:rPr>
              <a:t>: a qualitative study. </a:t>
            </a:r>
            <a:r>
              <a:rPr lang="it-IT" sz="1100" b="0" i="0" u="none" strike="noStrike" dirty="0" err="1">
                <a:solidFill>
                  <a:srgbClr val="1B1B1B"/>
                </a:solidFill>
                <a:effectLst/>
              </a:rPr>
              <a:t>Am</a:t>
            </a:r>
            <a:r>
              <a:rPr lang="it-IT" sz="1100" b="0" i="0" u="none" strike="noStrike" dirty="0">
                <a:solidFill>
                  <a:srgbClr val="1B1B1B"/>
                </a:solidFill>
                <a:effectLst/>
              </a:rPr>
              <a:t> </a:t>
            </a:r>
            <a:r>
              <a:rPr lang="it-IT" sz="1100" b="0" i="0" u="none" strike="noStrike" dirty="0" err="1">
                <a:solidFill>
                  <a:srgbClr val="1B1B1B"/>
                </a:solidFill>
                <a:effectLst/>
              </a:rPr>
              <a:t>J</a:t>
            </a:r>
            <a:r>
              <a:rPr lang="it-IT" sz="1100" b="0" i="0" u="none" strike="noStrike" dirty="0">
                <a:solidFill>
                  <a:srgbClr val="1B1B1B"/>
                </a:solidFill>
                <a:effectLst/>
              </a:rPr>
              <a:t> </a:t>
            </a:r>
            <a:r>
              <a:rPr lang="it-IT" sz="1100" b="0" i="0" u="none" strike="noStrike" dirty="0" err="1">
                <a:solidFill>
                  <a:srgbClr val="1B1B1B"/>
                </a:solidFill>
                <a:effectLst/>
              </a:rPr>
              <a:t>Surg</a:t>
            </a:r>
            <a:r>
              <a:rPr lang="it-IT" sz="1100" b="0" i="0" u="none" strike="noStrike" dirty="0">
                <a:solidFill>
                  <a:srgbClr val="1B1B1B"/>
                </a:solidFill>
                <a:effectLst/>
              </a:rPr>
              <a:t>. 2022;224:429–436. </a:t>
            </a:r>
            <a:r>
              <a:rPr lang="it-IT" sz="1100" b="0" i="0" u="none" strike="noStrike" dirty="0" err="1">
                <a:solidFill>
                  <a:srgbClr val="1B1B1B"/>
                </a:solidFill>
                <a:effectLst/>
              </a:rPr>
              <a:t>doi</a:t>
            </a:r>
            <a:r>
              <a:rPr lang="it-IT" sz="1100" b="0" i="0" u="none" strike="noStrike" dirty="0">
                <a:solidFill>
                  <a:srgbClr val="1B1B1B"/>
                </a:solidFill>
                <a:effectLst/>
              </a:rPr>
              <a:t>: 10.1016/j.amjsurg.2021.12.022.</a:t>
            </a:r>
            <a:endParaRPr lang="it-IT" sz="1100" dirty="0">
              <a:solidFill>
                <a:srgbClr val="222222"/>
              </a:solidFill>
              <a:effectLst/>
              <a:ea typeface="Times New Roman" panose="02020603050405020304" pitchFamily="18" charset="0"/>
            </a:endParaRPr>
          </a:p>
          <a:p>
            <a:r>
              <a:rPr lang="it-IT" sz="1700" kern="0" dirty="0">
                <a:solidFill>
                  <a:srgbClr val="222222"/>
                </a:solidFill>
                <a:ea typeface="Times New Roman" panose="02020603050405020304" pitchFamily="18" charset="0"/>
                <a:cs typeface="Times New Roman" panose="02020603050405020304" pitchFamily="18" charset="0"/>
              </a:rPr>
              <a:t>t</a:t>
            </a:r>
            <a:r>
              <a:rPr lang="it-IT" sz="1700" kern="0" dirty="0">
                <a:solidFill>
                  <a:srgbClr val="222222"/>
                </a:solidFill>
                <a:effectLst/>
                <a:ea typeface="Times New Roman" panose="02020603050405020304" pitchFamily="18" charset="0"/>
                <a:cs typeface="Times New Roman" panose="02020603050405020304" pitchFamily="18" charset="0"/>
              </a:rPr>
              <a:t>ra i medici di varie specialità in Grecia, meno del 15% dei fornitori intervistati ha riferito "molta" familiarità con ciascuna delle sei procedure bariatriche loro poste </a:t>
            </a:r>
            <a:r>
              <a:rPr lang="it-IT" sz="1000" kern="0" dirty="0">
                <a:solidFill>
                  <a:srgbClr val="222222"/>
                </a:solidFill>
                <a:effectLst/>
                <a:ea typeface="Times New Roman" panose="02020603050405020304" pitchFamily="18" charset="0"/>
                <a:cs typeface="Times New Roman" panose="02020603050405020304" pitchFamily="18" charset="0"/>
              </a:rPr>
              <a:t>.</a:t>
            </a:r>
            <a:r>
              <a:rPr lang="it-IT" sz="1000" dirty="0">
                <a:solidFill>
                  <a:srgbClr val="222222"/>
                </a:solidFill>
                <a:effectLst/>
                <a:ea typeface="Times New Roman" panose="02020603050405020304" pitchFamily="18" charset="0"/>
              </a:rPr>
              <a:t> </a:t>
            </a:r>
            <a:r>
              <a:rPr lang="it-IT" sz="1000" dirty="0" err="1">
                <a:solidFill>
                  <a:srgbClr val="222222"/>
                </a:solidFill>
                <a:effectLst/>
                <a:ea typeface="Times New Roman" panose="02020603050405020304" pitchFamily="18" charset="0"/>
              </a:rPr>
              <a:t>Zacharoulis</a:t>
            </a:r>
            <a:r>
              <a:rPr lang="it-IT" sz="1000" dirty="0">
                <a:solidFill>
                  <a:srgbClr val="222222"/>
                </a:solidFill>
                <a:effectLst/>
                <a:ea typeface="Times New Roman" panose="02020603050405020304" pitchFamily="18" charset="0"/>
              </a:rPr>
              <a:t> D, </a:t>
            </a:r>
            <a:r>
              <a:rPr lang="it-IT" sz="1000" dirty="0" err="1">
                <a:solidFill>
                  <a:srgbClr val="222222"/>
                </a:solidFill>
                <a:effectLst/>
                <a:ea typeface="Times New Roman" panose="02020603050405020304" pitchFamily="18" charset="0"/>
              </a:rPr>
              <a:t>Bakalis</a:t>
            </a:r>
            <a:r>
              <a:rPr lang="it-IT" sz="1000" dirty="0">
                <a:solidFill>
                  <a:srgbClr val="222222"/>
                </a:solidFill>
                <a:effectLst/>
                <a:ea typeface="Times New Roman" panose="02020603050405020304" pitchFamily="18" charset="0"/>
              </a:rPr>
              <a:t> V, </a:t>
            </a:r>
            <a:r>
              <a:rPr lang="it-IT" sz="1000" dirty="0" err="1">
                <a:solidFill>
                  <a:srgbClr val="222222"/>
                </a:solidFill>
                <a:effectLst/>
                <a:ea typeface="Times New Roman" panose="02020603050405020304" pitchFamily="18" charset="0"/>
              </a:rPr>
              <a:t>Zachari</a:t>
            </a:r>
            <a:r>
              <a:rPr lang="it-IT" sz="1000" dirty="0">
                <a:solidFill>
                  <a:srgbClr val="222222"/>
                </a:solidFill>
                <a:effectLst/>
                <a:ea typeface="Times New Roman" panose="02020603050405020304" pitchFamily="18" charset="0"/>
              </a:rPr>
              <a:t> E, et al. </a:t>
            </a:r>
            <a:r>
              <a:rPr lang="it-IT" sz="1000" dirty="0" err="1">
                <a:solidFill>
                  <a:srgbClr val="222222"/>
                </a:solidFill>
                <a:effectLst/>
                <a:ea typeface="Times New Roman" panose="02020603050405020304" pitchFamily="18" charset="0"/>
              </a:rPr>
              <a:t>Current</a:t>
            </a:r>
            <a:r>
              <a:rPr lang="it-IT" sz="1000" dirty="0">
                <a:solidFill>
                  <a:srgbClr val="222222"/>
                </a:solidFill>
                <a:effectLst/>
                <a:ea typeface="Times New Roman" panose="02020603050405020304" pitchFamily="18" charset="0"/>
              </a:rPr>
              <a:t> knowledge and </a:t>
            </a:r>
            <a:r>
              <a:rPr lang="it-IT" sz="1000" dirty="0" err="1">
                <a:solidFill>
                  <a:srgbClr val="222222"/>
                </a:solidFill>
                <a:effectLst/>
                <a:ea typeface="Times New Roman" panose="02020603050405020304" pitchFamily="18" charset="0"/>
              </a:rPr>
              <a:t>perception</a:t>
            </a:r>
            <a:r>
              <a:rPr lang="it-IT" sz="1000" dirty="0">
                <a:solidFill>
                  <a:srgbClr val="222222"/>
                </a:solidFill>
                <a:effectLst/>
                <a:ea typeface="Times New Roman" panose="02020603050405020304" pitchFamily="18" charset="0"/>
              </a:rPr>
              <a:t> of </a:t>
            </a:r>
            <a:r>
              <a:rPr lang="it-IT" sz="1000" dirty="0" err="1">
                <a:solidFill>
                  <a:srgbClr val="222222"/>
                </a:solidFill>
                <a:effectLst/>
                <a:ea typeface="Times New Roman" panose="02020603050405020304" pitchFamily="18" charset="0"/>
              </a:rPr>
              <a:t>bariatric</a:t>
            </a:r>
            <a:r>
              <a:rPr lang="it-IT" sz="1000" dirty="0">
                <a:solidFill>
                  <a:srgbClr val="222222"/>
                </a:solidFill>
                <a:effectLst/>
                <a:ea typeface="Times New Roman" panose="02020603050405020304" pitchFamily="18" charset="0"/>
              </a:rPr>
              <a:t> surgery </a:t>
            </a:r>
            <a:r>
              <a:rPr lang="it-IT" sz="1000" dirty="0" err="1">
                <a:solidFill>
                  <a:srgbClr val="222222"/>
                </a:solidFill>
                <a:effectLst/>
                <a:ea typeface="Times New Roman" panose="02020603050405020304" pitchFamily="18" charset="0"/>
              </a:rPr>
              <a:t>among</a:t>
            </a:r>
            <a:r>
              <a:rPr lang="it-IT" sz="1000" dirty="0">
                <a:solidFill>
                  <a:srgbClr val="222222"/>
                </a:solidFill>
                <a:effectLst/>
                <a:ea typeface="Times New Roman" panose="02020603050405020304" pitchFamily="18" charset="0"/>
              </a:rPr>
              <a:t> </a:t>
            </a:r>
            <a:r>
              <a:rPr lang="it-IT" sz="1000" dirty="0" err="1">
                <a:solidFill>
                  <a:srgbClr val="222222"/>
                </a:solidFill>
                <a:effectLst/>
                <a:ea typeface="Times New Roman" panose="02020603050405020304" pitchFamily="18" charset="0"/>
              </a:rPr>
              <a:t>Greek</a:t>
            </a:r>
            <a:r>
              <a:rPr lang="it-IT" sz="1000" dirty="0">
                <a:solidFill>
                  <a:srgbClr val="222222"/>
                </a:solidFill>
                <a:effectLst/>
                <a:ea typeface="Times New Roman" panose="02020603050405020304" pitchFamily="18" charset="0"/>
              </a:rPr>
              <a:t> doctors living in </a:t>
            </a:r>
            <a:r>
              <a:rPr lang="it-IT" sz="1000" dirty="0" err="1">
                <a:solidFill>
                  <a:srgbClr val="222222"/>
                </a:solidFill>
                <a:effectLst/>
                <a:ea typeface="Times New Roman" panose="02020603050405020304" pitchFamily="18" charset="0"/>
              </a:rPr>
              <a:t>Thessaly</a:t>
            </a:r>
            <a:r>
              <a:rPr lang="it-IT" sz="1000" dirty="0">
                <a:solidFill>
                  <a:srgbClr val="222222"/>
                </a:solidFill>
                <a:effectLst/>
                <a:ea typeface="Times New Roman" panose="02020603050405020304" pitchFamily="18" charset="0"/>
              </a:rPr>
              <a:t>: </a:t>
            </a:r>
            <a:r>
              <a:rPr lang="it-IT" sz="1000" dirty="0" err="1">
                <a:solidFill>
                  <a:srgbClr val="222222"/>
                </a:solidFill>
                <a:effectLst/>
                <a:ea typeface="Times New Roman" panose="02020603050405020304" pitchFamily="18" charset="0"/>
              </a:rPr>
              <a:t>current</a:t>
            </a:r>
            <a:r>
              <a:rPr lang="it-IT" sz="1000" dirty="0">
                <a:solidFill>
                  <a:srgbClr val="222222"/>
                </a:solidFill>
                <a:effectLst/>
                <a:ea typeface="Times New Roman" panose="02020603050405020304" pitchFamily="18" charset="0"/>
              </a:rPr>
              <a:t> knowledge of </a:t>
            </a:r>
            <a:r>
              <a:rPr lang="it-IT" sz="1000" dirty="0" err="1">
                <a:solidFill>
                  <a:srgbClr val="222222"/>
                </a:solidFill>
                <a:effectLst/>
                <a:ea typeface="Times New Roman" panose="02020603050405020304" pitchFamily="18" charset="0"/>
              </a:rPr>
              <a:t>bariatric</a:t>
            </a:r>
            <a:r>
              <a:rPr lang="it-IT" sz="1000" dirty="0">
                <a:solidFill>
                  <a:srgbClr val="222222"/>
                </a:solidFill>
                <a:effectLst/>
                <a:ea typeface="Times New Roman" panose="02020603050405020304" pitchFamily="18" charset="0"/>
              </a:rPr>
              <a:t> surgery. Asian </a:t>
            </a:r>
            <a:r>
              <a:rPr lang="it-IT" sz="1000" dirty="0" err="1">
                <a:solidFill>
                  <a:srgbClr val="222222"/>
                </a:solidFill>
                <a:effectLst/>
                <a:ea typeface="Times New Roman" panose="02020603050405020304" pitchFamily="18" charset="0"/>
              </a:rPr>
              <a:t>J</a:t>
            </a:r>
            <a:r>
              <a:rPr lang="it-IT" sz="1000" dirty="0">
                <a:solidFill>
                  <a:srgbClr val="222222"/>
                </a:solidFill>
                <a:effectLst/>
                <a:ea typeface="Times New Roman" panose="02020603050405020304" pitchFamily="18" charset="0"/>
              </a:rPr>
              <a:t> </a:t>
            </a:r>
            <a:r>
              <a:rPr lang="it-IT" sz="1000" dirty="0" err="1">
                <a:solidFill>
                  <a:srgbClr val="222222"/>
                </a:solidFill>
                <a:effectLst/>
                <a:ea typeface="Times New Roman" panose="02020603050405020304" pitchFamily="18" charset="0"/>
              </a:rPr>
              <a:t>Endosc</a:t>
            </a:r>
            <a:r>
              <a:rPr lang="it-IT" sz="1000" dirty="0">
                <a:solidFill>
                  <a:srgbClr val="222222"/>
                </a:solidFill>
                <a:effectLst/>
                <a:ea typeface="Times New Roman" panose="02020603050405020304" pitchFamily="18" charset="0"/>
              </a:rPr>
              <a:t> </a:t>
            </a:r>
            <a:r>
              <a:rPr lang="it-IT" sz="1000" dirty="0" err="1">
                <a:solidFill>
                  <a:srgbClr val="222222"/>
                </a:solidFill>
                <a:effectLst/>
                <a:ea typeface="Times New Roman" panose="02020603050405020304" pitchFamily="18" charset="0"/>
              </a:rPr>
              <a:t>Surg</a:t>
            </a:r>
            <a:r>
              <a:rPr lang="it-IT" sz="1000" dirty="0">
                <a:solidFill>
                  <a:srgbClr val="222222"/>
                </a:solidFill>
                <a:effectLst/>
                <a:ea typeface="Times New Roman" panose="02020603050405020304" pitchFamily="18" charset="0"/>
              </a:rPr>
              <a:t>. 2018;11:138–45.</a:t>
            </a:r>
            <a:endParaRPr lang="it-IT" sz="1000" dirty="0">
              <a:effectLst/>
              <a:ea typeface="Times New Roman" panose="02020603050405020304" pitchFamily="18" charset="0"/>
            </a:endParaRPr>
          </a:p>
          <a:p>
            <a:r>
              <a:rPr lang="it-IT" sz="1700" dirty="0">
                <a:solidFill>
                  <a:srgbClr val="222222"/>
                </a:solidFill>
              </a:rPr>
              <a:t>s</a:t>
            </a:r>
            <a:r>
              <a:rPr lang="it-IT" sz="1700" b="0" i="0" u="none" strike="noStrike" dirty="0">
                <a:solidFill>
                  <a:srgbClr val="222222"/>
                </a:solidFill>
                <a:effectLst/>
              </a:rPr>
              <a:t>tudio su 157 medici di base in Svezia , il 73% </a:t>
            </a:r>
            <a:r>
              <a:rPr lang="it-IT" sz="1700" dirty="0">
                <a:solidFill>
                  <a:srgbClr val="222222"/>
                </a:solidFill>
              </a:rPr>
              <a:t>riferiva una buona conoscenza della chirurgia, ma la metà era preoccupata per gli esiti e il 44% riferiva il bisogno di maggiore formazione sul tema. </a:t>
            </a:r>
            <a:r>
              <a:rPr lang="it-IT" sz="1000" i="0" u="none" strike="noStrike" dirty="0" err="1">
                <a:solidFill>
                  <a:srgbClr val="222222"/>
                </a:solidFill>
                <a:effectLst/>
              </a:rPr>
              <a:t>Memarian</a:t>
            </a:r>
            <a:r>
              <a:rPr lang="it-IT" sz="1000" i="0" u="none" strike="noStrike" dirty="0">
                <a:solidFill>
                  <a:srgbClr val="222222"/>
                </a:solidFill>
                <a:effectLst/>
              </a:rPr>
              <a:t>, E., Carrasco, D., </a:t>
            </a:r>
            <a:r>
              <a:rPr lang="it-IT" sz="1000" i="0" u="none" strike="noStrike" dirty="0" err="1">
                <a:solidFill>
                  <a:srgbClr val="222222"/>
                </a:solidFill>
                <a:effectLst/>
              </a:rPr>
              <a:t>Thulesius</a:t>
            </a:r>
            <a:r>
              <a:rPr lang="it-IT" sz="1000" i="0" u="none" strike="noStrike" dirty="0">
                <a:solidFill>
                  <a:srgbClr val="222222"/>
                </a:solidFill>
                <a:effectLst/>
              </a:rPr>
              <a:t>, H. </a:t>
            </a:r>
            <a:r>
              <a:rPr lang="it-IT" sz="1000" i="1" u="none" strike="noStrike" dirty="0">
                <a:solidFill>
                  <a:srgbClr val="222222"/>
                </a:solidFill>
                <a:effectLst/>
              </a:rPr>
              <a:t>et al.</a:t>
            </a:r>
            <a:r>
              <a:rPr lang="it-IT" sz="1000" i="0" u="none" strike="noStrike" dirty="0">
                <a:solidFill>
                  <a:srgbClr val="222222"/>
                </a:solidFill>
                <a:effectLst/>
              </a:rPr>
              <a:t> </a:t>
            </a:r>
            <a:r>
              <a:rPr lang="it-IT" sz="1000" i="0" u="none" strike="noStrike" dirty="0" err="1">
                <a:solidFill>
                  <a:srgbClr val="222222"/>
                </a:solidFill>
                <a:effectLst/>
              </a:rPr>
              <a:t>Primary</a:t>
            </a:r>
            <a:r>
              <a:rPr lang="it-IT" sz="1000" i="0" u="none" strike="noStrike" dirty="0">
                <a:solidFill>
                  <a:srgbClr val="222222"/>
                </a:solidFill>
                <a:effectLst/>
              </a:rPr>
              <a:t> care </a:t>
            </a:r>
            <a:r>
              <a:rPr lang="it-IT" sz="1000" i="0" u="none" strike="noStrike" dirty="0" err="1">
                <a:solidFill>
                  <a:srgbClr val="222222"/>
                </a:solidFill>
                <a:effectLst/>
              </a:rPr>
              <a:t>physicians</a:t>
            </a:r>
            <a:r>
              <a:rPr lang="it-IT" sz="1000" i="0" u="none" strike="noStrike" dirty="0">
                <a:solidFill>
                  <a:srgbClr val="222222"/>
                </a:solidFill>
                <a:effectLst/>
              </a:rPr>
              <a:t>’ knowledge, </a:t>
            </a:r>
            <a:r>
              <a:rPr lang="it-IT" sz="1000" i="0" u="none" strike="noStrike" dirty="0" err="1">
                <a:solidFill>
                  <a:srgbClr val="222222"/>
                </a:solidFill>
                <a:effectLst/>
              </a:rPr>
              <a:t>attitudes</a:t>
            </a:r>
            <a:r>
              <a:rPr lang="it-IT" sz="1000" i="0" u="none" strike="noStrike" dirty="0">
                <a:solidFill>
                  <a:srgbClr val="222222"/>
                </a:solidFill>
                <a:effectLst/>
              </a:rPr>
              <a:t> and </a:t>
            </a:r>
            <a:r>
              <a:rPr lang="it-IT" sz="1000" i="0" u="none" strike="noStrike" dirty="0" err="1">
                <a:solidFill>
                  <a:srgbClr val="222222"/>
                </a:solidFill>
                <a:effectLst/>
              </a:rPr>
              <a:t>concerns</a:t>
            </a:r>
            <a:r>
              <a:rPr lang="it-IT" sz="1000" i="0" u="none" strike="noStrike" dirty="0">
                <a:solidFill>
                  <a:srgbClr val="222222"/>
                </a:solidFill>
                <a:effectLst/>
              </a:rPr>
              <a:t> </a:t>
            </a:r>
            <a:r>
              <a:rPr lang="it-IT" sz="1000" i="0" u="none" strike="noStrike" dirty="0" err="1">
                <a:solidFill>
                  <a:srgbClr val="222222"/>
                </a:solidFill>
                <a:effectLst/>
              </a:rPr>
              <a:t>about</a:t>
            </a:r>
            <a:r>
              <a:rPr lang="it-IT" sz="1000" i="0" u="none" strike="noStrike" dirty="0">
                <a:solidFill>
                  <a:srgbClr val="222222"/>
                </a:solidFill>
                <a:effectLst/>
              </a:rPr>
              <a:t> </a:t>
            </a:r>
            <a:r>
              <a:rPr lang="it-IT" sz="1000" i="0" u="none" strike="noStrike" dirty="0" err="1">
                <a:solidFill>
                  <a:srgbClr val="222222"/>
                </a:solidFill>
                <a:effectLst/>
              </a:rPr>
              <a:t>bariatric</a:t>
            </a:r>
            <a:r>
              <a:rPr lang="it-IT" sz="1000" i="0" u="none" strike="noStrike" dirty="0">
                <a:solidFill>
                  <a:srgbClr val="222222"/>
                </a:solidFill>
                <a:effectLst/>
              </a:rPr>
              <a:t> surgery and the </a:t>
            </a:r>
            <a:r>
              <a:rPr lang="it-IT" sz="1000" i="0" u="none" strike="noStrike" dirty="0" err="1">
                <a:solidFill>
                  <a:srgbClr val="222222"/>
                </a:solidFill>
                <a:effectLst/>
              </a:rPr>
              <a:t>association</a:t>
            </a:r>
            <a:r>
              <a:rPr lang="it-IT" sz="1000" i="0" u="none" strike="noStrike" dirty="0">
                <a:solidFill>
                  <a:srgbClr val="222222"/>
                </a:solidFill>
                <a:effectLst/>
              </a:rPr>
              <a:t> with </a:t>
            </a:r>
            <a:r>
              <a:rPr lang="it-IT" sz="1000" i="0" u="none" strike="noStrike" dirty="0" err="1">
                <a:solidFill>
                  <a:srgbClr val="222222"/>
                </a:solidFill>
                <a:effectLst/>
              </a:rPr>
              <a:t>referral</a:t>
            </a:r>
            <a:r>
              <a:rPr lang="it-IT" sz="1000" i="0" u="none" strike="noStrike" dirty="0">
                <a:solidFill>
                  <a:srgbClr val="222222"/>
                </a:solidFill>
                <a:effectLst/>
              </a:rPr>
              <a:t> patterns: a </a:t>
            </a:r>
            <a:r>
              <a:rPr lang="it-IT" sz="1000" i="0" u="none" strike="noStrike" dirty="0" err="1">
                <a:solidFill>
                  <a:srgbClr val="222222"/>
                </a:solidFill>
                <a:effectLst/>
              </a:rPr>
              <a:t>Swedish</a:t>
            </a:r>
            <a:r>
              <a:rPr lang="it-IT" sz="1000" i="0" u="none" strike="noStrike" dirty="0">
                <a:solidFill>
                  <a:srgbClr val="222222"/>
                </a:solidFill>
                <a:effectLst/>
              </a:rPr>
              <a:t> survey study. </a:t>
            </a:r>
            <a:r>
              <a:rPr lang="it-IT" sz="1000" i="1" u="none" strike="noStrike" dirty="0">
                <a:solidFill>
                  <a:srgbClr val="222222"/>
                </a:solidFill>
                <a:effectLst/>
              </a:rPr>
              <a:t>BMC </a:t>
            </a:r>
            <a:r>
              <a:rPr lang="it-IT" sz="1000" i="1" u="none" strike="noStrike" dirty="0" err="1">
                <a:solidFill>
                  <a:srgbClr val="222222"/>
                </a:solidFill>
                <a:effectLst/>
              </a:rPr>
              <a:t>Endocr</a:t>
            </a:r>
            <a:r>
              <a:rPr lang="it-IT" sz="1000" i="1" u="none" strike="noStrike" dirty="0">
                <a:solidFill>
                  <a:srgbClr val="222222"/>
                </a:solidFill>
                <a:effectLst/>
              </a:rPr>
              <a:t> </a:t>
            </a:r>
            <a:r>
              <a:rPr lang="it-IT" sz="1000" i="1" u="none" strike="noStrike" dirty="0" err="1">
                <a:solidFill>
                  <a:srgbClr val="222222"/>
                </a:solidFill>
                <a:effectLst/>
              </a:rPr>
              <a:t>Disord</a:t>
            </a:r>
            <a:r>
              <a:rPr lang="it-IT" sz="1000" i="0" u="none" strike="noStrike" dirty="0">
                <a:solidFill>
                  <a:srgbClr val="222222"/>
                </a:solidFill>
                <a:effectLst/>
              </a:rPr>
              <a:t> 21, 62 (2021). https://</a:t>
            </a:r>
            <a:r>
              <a:rPr lang="it-IT" sz="1000" i="0" u="none" strike="noStrike" dirty="0" err="1">
                <a:solidFill>
                  <a:srgbClr val="222222"/>
                </a:solidFill>
                <a:effectLst/>
              </a:rPr>
              <a:t>doi.org</a:t>
            </a:r>
            <a:r>
              <a:rPr lang="it-IT" sz="1000" i="0" u="none" strike="noStrike" dirty="0">
                <a:solidFill>
                  <a:srgbClr val="222222"/>
                </a:solidFill>
                <a:effectLst/>
              </a:rPr>
              <a:t>/10.1186/s12902-021-00723-8</a:t>
            </a:r>
            <a:endParaRPr lang="it-IT" sz="1000" dirty="0">
              <a:effectLst/>
              <a:ea typeface="Times New Roman" panose="02020603050405020304" pitchFamily="18" charset="0"/>
            </a:endParaRPr>
          </a:p>
          <a:p>
            <a:endParaRPr lang="it-IT" dirty="0"/>
          </a:p>
        </p:txBody>
      </p:sp>
      <p:sp>
        <p:nvSpPr>
          <p:cNvPr id="4" name="Titolo 3">
            <a:extLst>
              <a:ext uri="{FF2B5EF4-FFF2-40B4-BE49-F238E27FC236}">
                <a16:creationId xmlns:a16="http://schemas.microsoft.com/office/drawing/2014/main" id="{B1E79F02-A2CD-6336-BB1E-31DB5756A381}"/>
              </a:ext>
            </a:extLst>
          </p:cNvPr>
          <p:cNvSpPr>
            <a:spLocks noGrp="1"/>
          </p:cNvSpPr>
          <p:nvPr>
            <p:ph type="title" idx="4294967295"/>
          </p:nvPr>
        </p:nvSpPr>
        <p:spPr>
          <a:xfrm>
            <a:off x="134112" y="287338"/>
            <a:ext cx="12057888" cy="1449387"/>
          </a:xfrm>
        </p:spPr>
        <p:txBody>
          <a:bodyPr/>
          <a:lstStyle/>
          <a:p>
            <a:r>
              <a:rPr lang="it-IT" dirty="0"/>
              <a:t>Opinioni dei professionisti della salute</a:t>
            </a:r>
          </a:p>
        </p:txBody>
      </p:sp>
    </p:spTree>
    <p:extLst>
      <p:ext uri="{BB962C8B-B14F-4D97-AF65-F5344CB8AC3E}">
        <p14:creationId xmlns:p14="http://schemas.microsoft.com/office/powerpoint/2010/main" val="115146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74C8C9-5F86-E447-56EF-CDD850CAAB78}"/>
              </a:ext>
            </a:extLst>
          </p:cNvPr>
          <p:cNvSpPr>
            <a:spLocks noGrp="1"/>
          </p:cNvSpPr>
          <p:nvPr>
            <p:ph type="title"/>
          </p:nvPr>
        </p:nvSpPr>
        <p:spPr>
          <a:xfrm>
            <a:off x="1097280" y="286603"/>
            <a:ext cx="10647680" cy="1450757"/>
          </a:xfrm>
        </p:spPr>
        <p:txBody>
          <a:bodyPr anchor="b">
            <a:normAutofit/>
          </a:bodyPr>
          <a:lstStyle/>
          <a:p>
            <a:r>
              <a:rPr lang="it-IT" dirty="0"/>
              <a:t>5 fattori implicati nell’esitare a indirizzare a un percorso bariatrico</a:t>
            </a:r>
          </a:p>
        </p:txBody>
      </p:sp>
      <p:pic>
        <p:nvPicPr>
          <p:cNvPr id="5" name="Immagine 4" descr="Immagine che contiene bianco e nero, recinzione, ferro, aria aperta&#10;&#10;Il contenuto generato dall'IA potrebbe non essere corretto.">
            <a:extLst>
              <a:ext uri="{FF2B5EF4-FFF2-40B4-BE49-F238E27FC236}">
                <a16:creationId xmlns:a16="http://schemas.microsoft.com/office/drawing/2014/main" id="{360E693C-E222-768F-FEB6-71938DC207B6}"/>
              </a:ext>
            </a:extLst>
          </p:cNvPr>
          <p:cNvPicPr>
            <a:picLocks noChangeAspect="1"/>
          </p:cNvPicPr>
          <p:nvPr/>
        </p:nvPicPr>
        <p:blipFill>
          <a:blip r:embed="rId2"/>
          <a:srcRect t="22004" r="1" b="17408"/>
          <a:stretch/>
        </p:blipFill>
        <p:spPr>
          <a:xfrm>
            <a:off x="1097280" y="2120900"/>
            <a:ext cx="4639736" cy="3748193"/>
          </a:xfrm>
          <a:prstGeom prst="rect">
            <a:avLst/>
          </a:prstGeom>
          <a:noFill/>
        </p:spPr>
      </p:pic>
      <p:sp>
        <p:nvSpPr>
          <p:cNvPr id="3" name="Segnaposto contenuto 2">
            <a:extLst>
              <a:ext uri="{FF2B5EF4-FFF2-40B4-BE49-F238E27FC236}">
                <a16:creationId xmlns:a16="http://schemas.microsoft.com/office/drawing/2014/main" id="{08097834-AA60-B1D5-FC54-9DB12AA698AB}"/>
              </a:ext>
            </a:extLst>
          </p:cNvPr>
          <p:cNvSpPr>
            <a:spLocks noGrp="1"/>
          </p:cNvSpPr>
          <p:nvPr>
            <p:ph sz="half" idx="2"/>
          </p:nvPr>
        </p:nvSpPr>
        <p:spPr>
          <a:xfrm>
            <a:off x="6096000" y="2120900"/>
            <a:ext cx="5913120" cy="3748194"/>
          </a:xfrm>
        </p:spPr>
        <p:txBody>
          <a:bodyPr>
            <a:normAutofit fontScale="85000" lnSpcReduction="20000"/>
          </a:bodyPr>
          <a:lstStyle/>
          <a:p>
            <a:pPr>
              <a:lnSpc>
                <a:spcPct val="90000"/>
              </a:lnSpc>
            </a:pPr>
            <a:r>
              <a:rPr lang="it-IT" sz="1900" b="1" kern="0" dirty="0">
                <a:effectLst/>
              </a:rPr>
              <a:t>(1) non voler "fare male"; </a:t>
            </a:r>
          </a:p>
          <a:p>
            <a:pPr>
              <a:lnSpc>
                <a:spcPct val="90000"/>
              </a:lnSpc>
            </a:pPr>
            <a:r>
              <a:rPr lang="it-IT" sz="1900" b="1" kern="0" dirty="0">
                <a:effectLst/>
              </a:rPr>
              <a:t>(2) mettere in discussione l'efficacia a lungo termine della chirurgia bariatrica; </a:t>
            </a:r>
          </a:p>
          <a:p>
            <a:pPr>
              <a:lnSpc>
                <a:spcPct val="90000"/>
              </a:lnSpc>
            </a:pPr>
            <a:r>
              <a:rPr lang="it-IT" sz="1900" b="1" kern="0" dirty="0">
                <a:effectLst/>
              </a:rPr>
              <a:t>(3) conoscenza limitata della chirurgia bariatrica; </a:t>
            </a:r>
          </a:p>
          <a:p>
            <a:pPr>
              <a:lnSpc>
                <a:spcPct val="90000"/>
              </a:lnSpc>
            </a:pPr>
            <a:r>
              <a:rPr lang="it-IT" sz="1900" b="1" kern="0" dirty="0">
                <a:effectLst/>
              </a:rPr>
              <a:t>(4) non voler raccomandare la chirurgia bariatrica troppo presto; </a:t>
            </a:r>
          </a:p>
          <a:p>
            <a:pPr>
              <a:lnSpc>
                <a:spcPct val="90000"/>
              </a:lnSpc>
            </a:pPr>
            <a:r>
              <a:rPr lang="it-IT" sz="1900" b="1" kern="0" dirty="0">
                <a:effectLst/>
              </a:rPr>
              <a:t>(5) non sapere se l'assicurazione copre la chirurgia bariatrica. </a:t>
            </a:r>
          </a:p>
          <a:p>
            <a:pPr marL="0" indent="0">
              <a:lnSpc>
                <a:spcPct val="90000"/>
              </a:lnSpc>
              <a:buNone/>
            </a:pPr>
            <a:endParaRPr lang="it-IT" sz="1100" b="1" kern="0" dirty="0"/>
          </a:p>
          <a:p>
            <a:pPr marL="0" indent="0">
              <a:lnSpc>
                <a:spcPct val="90000"/>
              </a:lnSpc>
              <a:buNone/>
            </a:pPr>
            <a:endParaRPr lang="it-IT" sz="1100" b="1" kern="0" dirty="0"/>
          </a:p>
          <a:p>
            <a:pPr marL="0" indent="0">
              <a:lnSpc>
                <a:spcPct val="90000"/>
              </a:lnSpc>
              <a:buNone/>
            </a:pPr>
            <a:endParaRPr lang="it-IT" sz="1100" b="1" kern="0" dirty="0"/>
          </a:p>
          <a:p>
            <a:pPr marL="0" indent="0">
              <a:lnSpc>
                <a:spcPct val="90000"/>
              </a:lnSpc>
              <a:buNone/>
            </a:pPr>
            <a:r>
              <a:rPr lang="it-IT" sz="1100" b="0" i="0" u="none" strike="noStrike" dirty="0">
                <a:effectLst/>
              </a:rPr>
              <a:t>Funk LM, </a:t>
            </a:r>
            <a:r>
              <a:rPr lang="it-IT" sz="1100" b="0" i="0" u="none" strike="noStrike" dirty="0" err="1">
                <a:effectLst/>
              </a:rPr>
              <a:t>Jolles</a:t>
            </a:r>
            <a:r>
              <a:rPr lang="it-IT" sz="1100" b="0" i="0" u="none" strike="noStrike" dirty="0">
                <a:effectLst/>
              </a:rPr>
              <a:t> SA, Greenberg CC, </a:t>
            </a:r>
            <a:r>
              <a:rPr lang="it-IT" sz="1100" b="0" i="0" u="none" strike="noStrike" dirty="0" err="1">
                <a:effectLst/>
              </a:rPr>
              <a:t>Schwarze</a:t>
            </a:r>
            <a:r>
              <a:rPr lang="it-IT" sz="1100" b="0" i="0" u="none" strike="noStrike" dirty="0">
                <a:effectLst/>
              </a:rPr>
              <a:t> ML, </a:t>
            </a:r>
            <a:r>
              <a:rPr lang="it-IT" sz="1100" b="0" i="0" u="none" strike="noStrike" dirty="0" err="1">
                <a:effectLst/>
              </a:rPr>
              <a:t>Safdar</a:t>
            </a:r>
            <a:r>
              <a:rPr lang="it-IT" sz="1100" b="0" i="0" u="none" strike="noStrike" dirty="0">
                <a:effectLst/>
              </a:rPr>
              <a:t> </a:t>
            </a:r>
            <a:r>
              <a:rPr lang="it-IT" sz="1100" b="0" i="0" u="none" strike="noStrike" dirty="0" err="1">
                <a:effectLst/>
              </a:rPr>
              <a:t>N</a:t>
            </a:r>
            <a:r>
              <a:rPr lang="it-IT" sz="1100" b="0" i="0" u="none" strike="noStrike" dirty="0">
                <a:effectLst/>
              </a:rPr>
              <a:t>, </a:t>
            </a:r>
            <a:r>
              <a:rPr lang="it-IT" sz="1100" b="0" i="0" u="none" strike="noStrike" dirty="0" err="1">
                <a:effectLst/>
              </a:rPr>
              <a:t>McVay</a:t>
            </a:r>
            <a:r>
              <a:rPr lang="it-IT" sz="1100" b="0" i="0" u="none" strike="noStrike" dirty="0">
                <a:effectLst/>
              </a:rPr>
              <a:t> MA, </a:t>
            </a:r>
            <a:r>
              <a:rPr lang="it-IT" sz="1100" b="0" i="0" u="none" strike="noStrike" dirty="0" err="1">
                <a:effectLst/>
              </a:rPr>
              <a:t>Whittle</a:t>
            </a:r>
            <a:r>
              <a:rPr lang="it-IT" sz="1100" b="0" i="0" u="none" strike="noStrike" dirty="0">
                <a:effectLst/>
              </a:rPr>
              <a:t> JC, </a:t>
            </a:r>
            <a:r>
              <a:rPr lang="it-IT" sz="1100" b="0" i="0" u="none" strike="noStrike" dirty="0" err="1">
                <a:effectLst/>
              </a:rPr>
              <a:t>Maciejewski</a:t>
            </a:r>
            <a:r>
              <a:rPr lang="it-IT" sz="1100" b="0" i="0" u="none" strike="noStrike" dirty="0">
                <a:effectLst/>
              </a:rPr>
              <a:t> ML, </a:t>
            </a:r>
            <a:r>
              <a:rPr lang="it-IT" sz="1100" b="0" i="0" u="none" strike="noStrike" dirty="0" err="1">
                <a:effectLst/>
              </a:rPr>
              <a:t>Voils</a:t>
            </a:r>
            <a:r>
              <a:rPr lang="it-IT" sz="1100" b="0" i="0" u="none" strike="noStrike" dirty="0">
                <a:effectLst/>
              </a:rPr>
              <a:t> CI. </a:t>
            </a:r>
            <a:r>
              <a:rPr lang="it-IT" sz="1100" b="0" i="0" u="none" strike="noStrike" dirty="0" err="1">
                <a:effectLst/>
              </a:rPr>
              <a:t>Primary</a:t>
            </a:r>
            <a:r>
              <a:rPr lang="it-IT" sz="1100" b="0" i="0" u="none" strike="noStrike" dirty="0">
                <a:effectLst/>
              </a:rPr>
              <a:t> care </a:t>
            </a:r>
            <a:r>
              <a:rPr lang="it-IT" sz="1100" b="0" i="0" u="none" strike="noStrike" dirty="0" err="1">
                <a:effectLst/>
              </a:rPr>
              <a:t>physician</a:t>
            </a:r>
            <a:r>
              <a:rPr lang="it-IT" sz="1100" b="0" i="0" u="none" strike="noStrike" dirty="0">
                <a:effectLst/>
              </a:rPr>
              <a:t> </a:t>
            </a:r>
            <a:r>
              <a:rPr lang="it-IT" sz="1100" b="0" i="0" u="none" strike="noStrike" dirty="0" err="1">
                <a:effectLst/>
              </a:rPr>
              <a:t>decision</a:t>
            </a:r>
            <a:r>
              <a:rPr lang="it-IT" sz="1100" b="0" i="0" u="none" strike="noStrike" dirty="0">
                <a:effectLst/>
              </a:rPr>
              <a:t> making </a:t>
            </a:r>
            <a:r>
              <a:rPr lang="it-IT" sz="1100" b="0" i="0" u="none" strike="noStrike" dirty="0" err="1">
                <a:effectLst/>
              </a:rPr>
              <a:t>regarding</a:t>
            </a:r>
            <a:r>
              <a:rPr lang="it-IT" sz="1100" b="0" i="0" u="none" strike="noStrike" dirty="0">
                <a:effectLst/>
              </a:rPr>
              <a:t> severe </a:t>
            </a:r>
            <a:r>
              <a:rPr lang="it-IT" sz="1100" b="0" i="0" u="none" strike="noStrike" dirty="0" err="1">
                <a:effectLst/>
              </a:rPr>
              <a:t>obesity</a:t>
            </a:r>
            <a:r>
              <a:rPr lang="it-IT" sz="1100" b="0" i="0" u="none" strike="noStrike" dirty="0">
                <a:effectLst/>
              </a:rPr>
              <a:t> treatment and </a:t>
            </a:r>
            <a:r>
              <a:rPr lang="it-IT" sz="1100" b="0" i="0" u="none" strike="noStrike" dirty="0" err="1">
                <a:effectLst/>
              </a:rPr>
              <a:t>bariatric</a:t>
            </a:r>
            <a:r>
              <a:rPr lang="it-IT" sz="1100" b="0" i="0" u="none" strike="noStrike" dirty="0">
                <a:effectLst/>
              </a:rPr>
              <a:t> surgery: a qualitative study. </a:t>
            </a:r>
            <a:r>
              <a:rPr lang="it-IT" sz="1100" b="0" i="0" u="none" strike="noStrike" dirty="0" err="1">
                <a:effectLst/>
              </a:rPr>
              <a:t>Surg</a:t>
            </a:r>
            <a:r>
              <a:rPr lang="it-IT" sz="1100" b="0" i="0" u="none" strike="noStrike" dirty="0">
                <a:effectLst/>
              </a:rPr>
              <a:t> </a:t>
            </a:r>
            <a:r>
              <a:rPr lang="it-IT" sz="1100" b="0" i="0" u="none" strike="noStrike" dirty="0" err="1">
                <a:effectLst/>
              </a:rPr>
              <a:t>Obes</a:t>
            </a:r>
            <a:r>
              <a:rPr lang="it-IT" sz="1100" b="0" i="0" u="none" strike="noStrike" dirty="0">
                <a:effectLst/>
              </a:rPr>
              <a:t> </a:t>
            </a:r>
            <a:r>
              <a:rPr lang="it-IT" sz="1100" b="0" i="0" u="none" strike="noStrike" dirty="0" err="1">
                <a:effectLst/>
              </a:rPr>
              <a:t>Relat</a:t>
            </a:r>
            <a:r>
              <a:rPr lang="it-IT" sz="1100" b="0" i="0" u="none" strike="noStrike" dirty="0">
                <a:effectLst/>
              </a:rPr>
              <a:t> </a:t>
            </a:r>
            <a:r>
              <a:rPr lang="it-IT" sz="1100" b="0" i="0" u="none" strike="noStrike" dirty="0" err="1">
                <a:effectLst/>
              </a:rPr>
              <a:t>Dis</a:t>
            </a:r>
            <a:r>
              <a:rPr lang="it-IT" sz="1100" b="0" i="0" u="none" strike="noStrike" dirty="0">
                <a:effectLst/>
              </a:rPr>
              <a:t>. 2016 May;12(4):893-901. </a:t>
            </a:r>
            <a:r>
              <a:rPr lang="it-IT" sz="1100" b="0" i="0" u="none" strike="noStrike" dirty="0" err="1">
                <a:effectLst/>
              </a:rPr>
              <a:t>doi</a:t>
            </a:r>
            <a:r>
              <a:rPr lang="it-IT" sz="1100" b="0" i="0" u="none" strike="noStrike" dirty="0">
                <a:effectLst/>
              </a:rPr>
              <a:t>: 10.1016/j.soard.2015.11.028. Epub 2015 </a:t>
            </a:r>
            <a:r>
              <a:rPr lang="it-IT" sz="1100" b="0" i="0" u="none" strike="noStrike" dirty="0" err="1">
                <a:effectLst/>
              </a:rPr>
              <a:t>Dec</a:t>
            </a:r>
            <a:r>
              <a:rPr lang="it-IT" sz="1100" b="0" i="0" u="none" strike="noStrike" dirty="0">
                <a:effectLst/>
              </a:rPr>
              <a:t> 2. PMID: 26948943; PMCID: PMC8356198.</a:t>
            </a:r>
          </a:p>
          <a:p>
            <a:pPr marL="0" indent="0">
              <a:lnSpc>
                <a:spcPct val="90000"/>
              </a:lnSpc>
              <a:buNone/>
            </a:pPr>
            <a:r>
              <a:rPr lang="it-IT" sz="1100" b="0" i="0" u="none" strike="noStrike" dirty="0">
                <a:effectLst/>
              </a:rPr>
              <a:t>Rajeev ND, </a:t>
            </a:r>
            <a:r>
              <a:rPr lang="it-IT" sz="1100" b="0" i="0" u="none" strike="noStrike" dirty="0" err="1">
                <a:effectLst/>
              </a:rPr>
              <a:t>Samaan</a:t>
            </a:r>
            <a:r>
              <a:rPr lang="it-IT" sz="1100" b="0" i="0" u="none" strike="noStrike" dirty="0">
                <a:effectLst/>
              </a:rPr>
              <a:t> JS, </a:t>
            </a:r>
            <a:r>
              <a:rPr lang="it-IT" sz="1100" b="0" i="0" u="none" strike="noStrike" dirty="0" err="1">
                <a:effectLst/>
              </a:rPr>
              <a:t>Premkumar</a:t>
            </a:r>
            <a:r>
              <a:rPr lang="it-IT" sz="1100" b="0" i="0" u="none" strike="noStrike" dirty="0">
                <a:effectLst/>
              </a:rPr>
              <a:t> A, </a:t>
            </a:r>
            <a:r>
              <a:rPr lang="it-IT" sz="1100" b="0" i="0" u="none" strike="noStrike" dirty="0" err="1">
                <a:effectLst/>
              </a:rPr>
              <a:t>Yu</a:t>
            </a:r>
            <a:r>
              <a:rPr lang="it-IT" sz="1100" b="0" i="0" u="none" strike="noStrike" dirty="0">
                <a:effectLst/>
              </a:rPr>
              <a:t> E, </a:t>
            </a:r>
            <a:r>
              <a:rPr lang="it-IT" sz="1100" b="0" i="0" u="none" strike="noStrike" dirty="0" err="1">
                <a:effectLst/>
              </a:rPr>
              <a:t>Srinivasan</a:t>
            </a:r>
            <a:r>
              <a:rPr lang="it-IT" sz="1100" b="0" i="0" u="none" strike="noStrike" dirty="0">
                <a:effectLst/>
              </a:rPr>
              <a:t> </a:t>
            </a:r>
            <a:r>
              <a:rPr lang="it-IT" sz="1100" b="0" i="0" u="none" strike="noStrike" dirty="0" err="1">
                <a:effectLst/>
              </a:rPr>
              <a:t>N</a:t>
            </a:r>
            <a:r>
              <a:rPr lang="it-IT" sz="1100" b="0" i="0" u="none" strike="noStrike" dirty="0">
                <a:effectLst/>
              </a:rPr>
              <a:t>, </a:t>
            </a:r>
            <a:r>
              <a:rPr lang="it-IT" sz="1100" b="0" i="0" u="none" strike="noStrike" dirty="0" err="1">
                <a:effectLst/>
              </a:rPr>
              <a:t>Samakar</a:t>
            </a:r>
            <a:r>
              <a:rPr lang="it-IT" sz="1100" b="0" i="0" u="none" strike="noStrike" dirty="0">
                <a:effectLst/>
              </a:rPr>
              <a:t> K. Providers' Knowledge and </a:t>
            </a:r>
            <a:r>
              <a:rPr lang="it-IT" sz="1100" b="0" i="0" u="none" strike="noStrike" dirty="0" err="1">
                <a:effectLst/>
              </a:rPr>
              <a:t>Perceptions</a:t>
            </a:r>
            <a:r>
              <a:rPr lang="it-IT" sz="1100" b="0" i="0" u="none" strike="noStrike" dirty="0">
                <a:effectLst/>
              </a:rPr>
              <a:t> of </a:t>
            </a:r>
            <a:r>
              <a:rPr lang="it-IT" sz="1100" b="0" i="0" u="none" strike="noStrike" dirty="0" err="1">
                <a:effectLst/>
              </a:rPr>
              <a:t>Bariatric</a:t>
            </a:r>
            <a:r>
              <a:rPr lang="it-IT" sz="1100" b="0" i="0" u="none" strike="noStrike" dirty="0">
                <a:effectLst/>
              </a:rPr>
              <a:t> Surgery: a </a:t>
            </a:r>
            <a:r>
              <a:rPr lang="it-IT" sz="1100" b="0" i="0" u="none" strike="noStrike" dirty="0" err="1">
                <a:effectLst/>
              </a:rPr>
              <a:t>Systematic</a:t>
            </a:r>
            <a:r>
              <a:rPr lang="it-IT" sz="1100" b="0" i="0" u="none" strike="noStrike" dirty="0">
                <a:effectLst/>
              </a:rPr>
              <a:t> Review. </a:t>
            </a:r>
            <a:r>
              <a:rPr lang="it-IT" sz="1100" b="0" i="0" u="none" strike="noStrike" dirty="0" err="1">
                <a:effectLst/>
              </a:rPr>
              <a:t>Obes</a:t>
            </a:r>
            <a:r>
              <a:rPr lang="it-IT" sz="1100" b="0" i="0" u="none" strike="noStrike" dirty="0">
                <a:effectLst/>
              </a:rPr>
              <a:t> </a:t>
            </a:r>
            <a:r>
              <a:rPr lang="it-IT" sz="1100" b="0" i="0" u="none" strike="noStrike" dirty="0" err="1">
                <a:effectLst/>
              </a:rPr>
              <a:t>Surg</a:t>
            </a:r>
            <a:r>
              <a:rPr lang="it-IT" sz="1100" b="0" i="0" u="none" strike="noStrike" dirty="0">
                <a:effectLst/>
              </a:rPr>
              <a:t>. 2023 Nov;33(11):3571-3601. </a:t>
            </a:r>
            <a:r>
              <a:rPr lang="it-IT" sz="1100" b="0" i="0" u="none" strike="noStrike" dirty="0" err="1">
                <a:effectLst/>
              </a:rPr>
              <a:t>doi</a:t>
            </a:r>
            <a:r>
              <a:rPr lang="it-IT" sz="1100" b="0" i="0" u="none" strike="noStrike" dirty="0">
                <a:effectLst/>
              </a:rPr>
              <a:t>: 10.1007/s11695-023-06827-5. Epub 2023 Sep 23. PMID: 37740831; PMCID: PMC10603000.</a:t>
            </a:r>
            <a:endParaRPr lang="en-US" sz="1100" dirty="0"/>
          </a:p>
          <a:p>
            <a:pPr marL="0" indent="0">
              <a:lnSpc>
                <a:spcPct val="90000"/>
              </a:lnSpc>
              <a:buNone/>
            </a:pPr>
            <a:endParaRPr lang="it-IT" sz="1100" dirty="0"/>
          </a:p>
        </p:txBody>
      </p:sp>
    </p:spTree>
    <p:extLst>
      <p:ext uri="{BB962C8B-B14F-4D97-AF65-F5344CB8AC3E}">
        <p14:creationId xmlns:p14="http://schemas.microsoft.com/office/powerpoint/2010/main" val="1724515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15158D-6460-0A86-EAEF-F31E3660C15C}"/>
              </a:ext>
            </a:extLst>
          </p:cNvPr>
          <p:cNvSpPr>
            <a:spLocks noGrp="1"/>
          </p:cNvSpPr>
          <p:nvPr>
            <p:ph type="title"/>
          </p:nvPr>
        </p:nvSpPr>
        <p:spPr>
          <a:xfrm>
            <a:off x="1092200" y="786383"/>
            <a:ext cx="3068833" cy="2093975"/>
          </a:xfrm>
        </p:spPr>
        <p:txBody>
          <a:bodyPr anchor="b">
            <a:normAutofit/>
          </a:bodyPr>
          <a:lstStyle/>
          <a:p>
            <a:r>
              <a:rPr lang="it-IT" dirty="0"/>
              <a:t>Riassumendo</a:t>
            </a:r>
            <a:br>
              <a:rPr lang="it-IT" dirty="0"/>
            </a:br>
            <a:endParaRPr lang="it-IT" dirty="0"/>
          </a:p>
        </p:txBody>
      </p:sp>
      <p:pic>
        <p:nvPicPr>
          <p:cNvPr id="5" name="Immagine 4" descr="Immagine che contiene bianco e nero, statua, interno, arte&#10;&#10;Il contenuto generato dall'IA potrebbe non essere corretto.">
            <a:extLst>
              <a:ext uri="{FF2B5EF4-FFF2-40B4-BE49-F238E27FC236}">
                <a16:creationId xmlns:a16="http://schemas.microsoft.com/office/drawing/2014/main" id="{3722D153-78A3-458D-61A3-1BA38487FD2C}"/>
              </a:ext>
            </a:extLst>
          </p:cNvPr>
          <p:cNvPicPr>
            <a:picLocks noChangeAspect="1"/>
          </p:cNvPicPr>
          <p:nvPr/>
        </p:nvPicPr>
        <p:blipFill>
          <a:blip r:embed="rId2">
            <a:extLst>
              <a:ext uri="{28A0092B-C50C-407E-A947-70E740481C1C}">
                <a14:useLocalDpi xmlns:a14="http://schemas.microsoft.com/office/drawing/2010/main" val="0"/>
              </a:ext>
            </a:extLst>
          </a:blip>
          <a:srcRect t="8156" r="-1" b="27938"/>
          <a:stretch/>
        </p:blipFill>
        <p:spPr>
          <a:xfrm>
            <a:off x="5458984" y="812800"/>
            <a:ext cx="5713841" cy="4868609"/>
          </a:xfrm>
          <a:prstGeom prst="rect">
            <a:avLst/>
          </a:prstGeom>
          <a:noFill/>
        </p:spPr>
      </p:pic>
      <p:sp>
        <p:nvSpPr>
          <p:cNvPr id="3" name="Segnaposto contenuto 2">
            <a:extLst>
              <a:ext uri="{FF2B5EF4-FFF2-40B4-BE49-F238E27FC236}">
                <a16:creationId xmlns:a16="http://schemas.microsoft.com/office/drawing/2014/main" id="{E501729E-E17E-2AB1-702E-AE9640A57DC6}"/>
              </a:ext>
            </a:extLst>
          </p:cNvPr>
          <p:cNvSpPr>
            <a:spLocks noGrp="1"/>
          </p:cNvSpPr>
          <p:nvPr>
            <p:ph type="body" sz="half" idx="2"/>
          </p:nvPr>
        </p:nvSpPr>
        <p:spPr>
          <a:xfrm>
            <a:off x="377952" y="3043050"/>
            <a:ext cx="3783080" cy="2638359"/>
          </a:xfrm>
        </p:spPr>
        <p:txBody>
          <a:bodyPr>
            <a:normAutofit/>
          </a:bodyPr>
          <a:lstStyle/>
          <a:p>
            <a:pPr marL="171450" indent="-171450">
              <a:lnSpc>
                <a:spcPct val="90000"/>
              </a:lnSpc>
              <a:buFont typeface="Arial" panose="020B0604020202020204" pitchFamily="34" charset="0"/>
              <a:buChar char="•"/>
            </a:pPr>
            <a:r>
              <a:rPr lang="it-IT" sz="1000" kern="0" dirty="0">
                <a:effectLst/>
              </a:rPr>
              <a:t>Tra le specialità, c'è stato un consenso sul fatto che la chirurgia bariatrica sia un trattamento efficace per l'obesità e le sue condizioni mediche associate. Tuttavia, i fornitori spesso sopravvalutavano il profilo di rischio e riportavano una bassa familiarità con i tassi di complicanze postoperatorie. </a:t>
            </a:r>
          </a:p>
          <a:p>
            <a:pPr marL="171450" indent="-171450">
              <a:lnSpc>
                <a:spcPct val="90000"/>
              </a:lnSpc>
              <a:buFont typeface="Arial" panose="020B0604020202020204" pitchFamily="34" charset="0"/>
              <a:buChar char="•"/>
            </a:pPr>
            <a:r>
              <a:rPr lang="it-IT" sz="1000" dirty="0">
                <a:effectLst/>
              </a:rPr>
              <a:t>Il 92,5% dei medici vorrebbe ricevere più istruzione sulla chirurgia bariatrica</a:t>
            </a:r>
          </a:p>
          <a:p>
            <a:pPr>
              <a:lnSpc>
                <a:spcPct val="90000"/>
              </a:lnSpc>
            </a:pPr>
            <a:r>
              <a:rPr lang="it-IT" sz="800" dirty="0" err="1">
                <a:solidFill>
                  <a:schemeClr val="bg1"/>
                </a:solidFill>
                <a:effectLst/>
              </a:rPr>
              <a:t>Auspitz</a:t>
            </a:r>
            <a:r>
              <a:rPr lang="it-IT" sz="800" dirty="0">
                <a:solidFill>
                  <a:schemeClr val="bg1"/>
                </a:solidFill>
                <a:effectLst/>
              </a:rPr>
              <a:t>, M., </a:t>
            </a:r>
            <a:r>
              <a:rPr lang="it-IT" sz="800" dirty="0" err="1">
                <a:solidFill>
                  <a:schemeClr val="bg1"/>
                </a:solidFill>
                <a:effectLst/>
              </a:rPr>
              <a:t>Cleghorn</a:t>
            </a:r>
            <a:r>
              <a:rPr lang="it-IT" sz="800" dirty="0">
                <a:solidFill>
                  <a:schemeClr val="bg1"/>
                </a:solidFill>
                <a:effectLst/>
              </a:rPr>
              <a:t>, M.C., </a:t>
            </a:r>
            <a:r>
              <a:rPr lang="it-IT" sz="800" dirty="0" err="1">
                <a:solidFill>
                  <a:schemeClr val="bg1"/>
                </a:solidFill>
                <a:effectLst/>
              </a:rPr>
              <a:t>Azin</a:t>
            </a:r>
            <a:r>
              <a:rPr lang="it-IT" sz="800" dirty="0">
                <a:solidFill>
                  <a:schemeClr val="bg1"/>
                </a:solidFill>
                <a:effectLst/>
              </a:rPr>
              <a:t>, A. </a:t>
            </a:r>
            <a:r>
              <a:rPr lang="it-IT" sz="800" i="1" dirty="0">
                <a:solidFill>
                  <a:schemeClr val="bg1"/>
                </a:solidFill>
                <a:effectLst/>
              </a:rPr>
              <a:t>et al.</a:t>
            </a:r>
            <a:r>
              <a:rPr lang="it-IT" sz="800" dirty="0">
                <a:solidFill>
                  <a:schemeClr val="bg1"/>
                </a:solidFill>
                <a:effectLst/>
              </a:rPr>
              <a:t> Knowledge and </a:t>
            </a:r>
            <a:r>
              <a:rPr lang="it-IT" sz="800" dirty="0" err="1">
                <a:solidFill>
                  <a:schemeClr val="bg1"/>
                </a:solidFill>
                <a:effectLst/>
              </a:rPr>
              <a:t>Perception</a:t>
            </a:r>
            <a:r>
              <a:rPr lang="it-IT" sz="800" dirty="0">
                <a:solidFill>
                  <a:schemeClr val="bg1"/>
                </a:solidFill>
                <a:effectLst/>
              </a:rPr>
              <a:t> of </a:t>
            </a:r>
            <a:r>
              <a:rPr lang="it-IT" sz="800" dirty="0" err="1">
                <a:solidFill>
                  <a:schemeClr val="bg1"/>
                </a:solidFill>
                <a:effectLst/>
              </a:rPr>
              <a:t>Bariatric</a:t>
            </a:r>
            <a:r>
              <a:rPr lang="it-IT" sz="800" dirty="0">
                <a:solidFill>
                  <a:schemeClr val="bg1"/>
                </a:solidFill>
                <a:effectLst/>
              </a:rPr>
              <a:t> Surgery </a:t>
            </a:r>
            <a:r>
              <a:rPr lang="it-IT" sz="800" dirty="0" err="1">
                <a:solidFill>
                  <a:schemeClr val="bg1"/>
                </a:solidFill>
                <a:effectLst/>
              </a:rPr>
              <a:t>Among</a:t>
            </a:r>
            <a:r>
              <a:rPr lang="it-IT" sz="800" dirty="0">
                <a:solidFill>
                  <a:schemeClr val="bg1"/>
                </a:solidFill>
                <a:effectLst/>
              </a:rPr>
              <a:t> </a:t>
            </a:r>
            <a:r>
              <a:rPr lang="it-IT" sz="800" dirty="0" err="1">
                <a:solidFill>
                  <a:schemeClr val="bg1"/>
                </a:solidFill>
                <a:effectLst/>
              </a:rPr>
              <a:t>Primary</a:t>
            </a:r>
            <a:r>
              <a:rPr lang="it-IT" sz="800" dirty="0">
                <a:solidFill>
                  <a:schemeClr val="bg1"/>
                </a:solidFill>
                <a:effectLst/>
              </a:rPr>
              <a:t> Care </a:t>
            </a:r>
            <a:r>
              <a:rPr lang="it-IT" sz="800" dirty="0" err="1">
                <a:solidFill>
                  <a:schemeClr val="bg1"/>
                </a:solidFill>
                <a:effectLst/>
              </a:rPr>
              <a:t>Physicians</a:t>
            </a:r>
            <a:r>
              <a:rPr lang="it-IT" sz="800" dirty="0">
                <a:solidFill>
                  <a:schemeClr val="bg1"/>
                </a:solidFill>
                <a:effectLst/>
              </a:rPr>
              <a:t>: a Survey of Family Doctors in Ontario. </a:t>
            </a:r>
            <a:r>
              <a:rPr lang="it-IT" sz="800" i="1" dirty="0">
                <a:solidFill>
                  <a:schemeClr val="bg1"/>
                </a:solidFill>
                <a:effectLst/>
              </a:rPr>
              <a:t>OBES SURG</a:t>
            </a:r>
            <a:r>
              <a:rPr lang="it-IT" sz="800" dirty="0">
                <a:solidFill>
                  <a:schemeClr val="bg1"/>
                </a:solidFill>
                <a:effectLst/>
              </a:rPr>
              <a:t> </a:t>
            </a:r>
            <a:r>
              <a:rPr lang="it-IT" sz="800" b="1" dirty="0">
                <a:solidFill>
                  <a:schemeClr val="bg1"/>
                </a:solidFill>
                <a:effectLst/>
              </a:rPr>
              <a:t>26</a:t>
            </a:r>
            <a:r>
              <a:rPr lang="it-IT" sz="800" dirty="0">
                <a:solidFill>
                  <a:schemeClr val="bg1"/>
                </a:solidFill>
                <a:effectLst/>
              </a:rPr>
              <a:t>, 2022–2028 (2016). </a:t>
            </a:r>
            <a:r>
              <a:rPr lang="it-IT" sz="800" u="sng" dirty="0">
                <a:solidFill>
                  <a:schemeClr val="bg1"/>
                </a:solidFill>
                <a:effectLst/>
                <a:hlinkClick r:id="rId3">
                  <a:extLst>
                    <a:ext uri="{A12FA001-AC4F-418D-AE19-62706E023703}">
                      <ahyp:hlinkClr xmlns:ahyp="http://schemas.microsoft.com/office/drawing/2018/hyperlinkcolor" val="tx"/>
                    </a:ext>
                  </a:extLst>
                </a:hlinkClick>
              </a:rPr>
              <a:t>https://doi.org/10.1007/s11695-016-2055-x</a:t>
            </a:r>
            <a:endParaRPr lang="it-IT" sz="800" dirty="0">
              <a:solidFill>
                <a:schemeClr val="bg1"/>
              </a:solidFill>
              <a:effectLst/>
            </a:endParaRPr>
          </a:p>
        </p:txBody>
      </p:sp>
    </p:spTree>
    <p:extLst>
      <p:ext uri="{BB962C8B-B14F-4D97-AF65-F5344CB8AC3E}">
        <p14:creationId xmlns:p14="http://schemas.microsoft.com/office/powerpoint/2010/main" val="149823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acqua, aria aperta, cielo, nuvola&#10;&#10;Il contenuto generato dall'IA potrebbe non essere corretto.">
            <a:extLst>
              <a:ext uri="{FF2B5EF4-FFF2-40B4-BE49-F238E27FC236}">
                <a16:creationId xmlns:a16="http://schemas.microsoft.com/office/drawing/2014/main" id="{DF779C5A-6C9E-5945-F190-DDC1634CD8CF}"/>
              </a:ext>
            </a:extLst>
          </p:cNvPr>
          <p:cNvPicPr>
            <a:picLocks noChangeAspect="1"/>
          </p:cNvPicPr>
          <p:nvPr/>
        </p:nvPicPr>
        <p:blipFill>
          <a:blip r:embed="rId2">
            <a:extLst>
              <a:ext uri="{28A0092B-C50C-407E-A947-70E740481C1C}">
                <a14:useLocalDpi xmlns:a14="http://schemas.microsoft.com/office/drawing/2010/main" val="0"/>
              </a:ext>
            </a:extLst>
          </a:blip>
          <a:srcRect t="2988" r="-2" b="2513"/>
          <a:stretch/>
        </p:blipFill>
        <p:spPr>
          <a:xfrm>
            <a:off x="20" y="10"/>
            <a:ext cx="4876780" cy="6360150"/>
          </a:xfrm>
          <a:prstGeom prst="rect">
            <a:avLst/>
          </a:prstGeom>
          <a:noFill/>
        </p:spPr>
      </p:pic>
      <p:sp>
        <p:nvSpPr>
          <p:cNvPr id="3" name="Segnaposto contenuto 2">
            <a:extLst>
              <a:ext uri="{FF2B5EF4-FFF2-40B4-BE49-F238E27FC236}">
                <a16:creationId xmlns:a16="http://schemas.microsoft.com/office/drawing/2014/main" id="{B54317B3-BABD-F3EF-50A4-4C8F4802FB5E}"/>
              </a:ext>
            </a:extLst>
          </p:cNvPr>
          <p:cNvSpPr>
            <a:spLocks noGrp="1"/>
          </p:cNvSpPr>
          <p:nvPr>
            <p:ph idx="1"/>
          </p:nvPr>
        </p:nvSpPr>
        <p:spPr>
          <a:xfrm>
            <a:off x="5458984" y="497808"/>
            <a:ext cx="5713841" cy="5862352"/>
          </a:xfrm>
        </p:spPr>
        <p:txBody>
          <a:bodyPr anchor="ctr">
            <a:normAutofit fontScale="92500" lnSpcReduction="10000"/>
          </a:bodyPr>
          <a:lstStyle/>
          <a:p>
            <a:r>
              <a:rPr lang="it-IT" b="1" kern="0" dirty="0">
                <a:effectLst/>
              </a:rPr>
              <a:t>Le barriere al trattamento chirurgico dell'obesità grave sono molteplici, ma la riluttanza del fornitore a offrire opzioni chirurgiche a causa di una formazione inadeguata dovrebbe essere risolta a livello di formazione. </a:t>
            </a:r>
          </a:p>
          <a:p>
            <a:r>
              <a:rPr lang="it-IT" b="1" kern="0" dirty="0">
                <a:effectLst/>
              </a:rPr>
              <a:t>Fornire un'istruzione specifica per la chirurgia bariatrica è essenziale per tutte le specialità e i livelli di formazione, dato che i team multidisciplinari sono al centro della gestione degli effetti sistemici dell'obesità.</a:t>
            </a:r>
          </a:p>
          <a:p>
            <a:r>
              <a:rPr lang="it-IT" b="1" kern="0" dirty="0">
                <a:effectLst/>
              </a:rPr>
              <a:t> La formazione bariatrica dovrebbe iniziare prima della specializzazione come parte del curriculum medico di base.</a:t>
            </a:r>
            <a:r>
              <a:rPr lang="it-IT" b="1" dirty="0">
                <a:effectLst/>
              </a:rPr>
              <a:t> </a:t>
            </a:r>
          </a:p>
          <a:p>
            <a:r>
              <a:rPr lang="it-IT" b="1" dirty="0">
                <a:effectLst/>
              </a:rPr>
              <a:t>Con un'implementazione di successo, questa formazione non solo ha il potenziale per mitigare molte limitazioni inerenti alla limitazione della formazione bariatrica agli specialisti, ma anche per ridurre le barriere alla cura spesso vissute dai pazienti alle prese con l'obesità e le malattie metaboliche.</a:t>
            </a:r>
          </a:p>
          <a:p>
            <a:endParaRPr lang="it-IT" b="1" dirty="0"/>
          </a:p>
        </p:txBody>
      </p:sp>
      <p:sp>
        <p:nvSpPr>
          <p:cNvPr id="17" name="Title 3">
            <a:extLst>
              <a:ext uri="{FF2B5EF4-FFF2-40B4-BE49-F238E27FC236}">
                <a16:creationId xmlns:a16="http://schemas.microsoft.com/office/drawing/2014/main" id="{BC84E19B-D6B9-1F35-CDE7-8F7B307D595A}"/>
              </a:ext>
            </a:extLst>
          </p:cNvPr>
          <p:cNvSpPr>
            <a:spLocks noGrp="1"/>
          </p:cNvSpPr>
          <p:nvPr>
            <p:ph type="title"/>
          </p:nvPr>
        </p:nvSpPr>
        <p:spPr>
          <a:xfrm>
            <a:off x="1092200" y="1885125"/>
            <a:ext cx="3068833" cy="2093975"/>
          </a:xfrm>
        </p:spPr>
        <p:txBody>
          <a:bodyPr/>
          <a:lstStyle/>
          <a:p>
            <a:endParaRPr lang="en-US"/>
          </a:p>
        </p:txBody>
      </p:sp>
    </p:spTree>
    <p:extLst>
      <p:ext uri="{BB962C8B-B14F-4D97-AF65-F5344CB8AC3E}">
        <p14:creationId xmlns:p14="http://schemas.microsoft.com/office/powerpoint/2010/main" val="3309663809"/>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332</TotalTime>
  <Words>1262</Words>
  <Application>Microsoft Macintosh PowerPoint</Application>
  <PresentationFormat>Widescreen</PresentationFormat>
  <Paragraphs>60</Paragraphs>
  <Slides>11</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11</vt:i4>
      </vt:variant>
    </vt:vector>
  </HeadingPairs>
  <TitlesOfParts>
    <vt:vector size="20" baseType="lpstr">
      <vt:lpstr>Arial</vt:lpstr>
      <vt:lpstr>Calibri</vt:lpstr>
      <vt:lpstr>Cambria</vt:lpstr>
      <vt:lpstr>Helvetica</vt:lpstr>
      <vt:lpstr>Playfair Display</vt:lpstr>
      <vt:lpstr>Roboto Mono Web</vt:lpstr>
      <vt:lpstr>Times New Roman</vt:lpstr>
      <vt:lpstr>Wingdings</vt:lpstr>
      <vt:lpstr>RetrospectVTI</vt:lpstr>
      <vt:lpstr>CHIRURGIA METABOLICA E BARIATRICA. OPINIONI E PROSPETTIVE DAL MONDO DEI MEDICI</vt:lpstr>
      <vt:lpstr>La chirurgia metabolica è sottoutilizzata</vt:lpstr>
      <vt:lpstr>Presentazione standard di PowerPoint</vt:lpstr>
      <vt:lpstr>Pregiudizi verso la chirurgia metabolica-bariatrica</vt:lpstr>
      <vt:lpstr>Cosa pensano i professionisti della salute sulla chirurgia metabolica?</vt:lpstr>
      <vt:lpstr>Opinioni dei professionisti della salute</vt:lpstr>
      <vt:lpstr>5 fattori implicati nell’esitare a indirizzare a un percorso bariatrico</vt:lpstr>
      <vt:lpstr>Riassumendo </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Gabriele Di Pauli</cp:lastModifiedBy>
  <cp:revision>17</cp:revision>
  <dcterms:created xsi:type="dcterms:W3CDTF">2022-02-27T17:36:31Z</dcterms:created>
  <dcterms:modified xsi:type="dcterms:W3CDTF">2025-05-07T13:37:35Z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